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Staatliches"/>
      <p:regular r:id="rId57"/>
    </p:embeddedFont>
    <p:embeddedFont>
      <p:font typeface="Source Code Pro"/>
      <p:regular r:id="rId58"/>
      <p:bold r:id="rId59"/>
      <p:italic r:id="rId60"/>
      <p:boldItalic r:id="rId61"/>
    </p:embeddedFont>
    <p:embeddedFont>
      <p:font typeface="Manrope"/>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anrope-regular.fntdata"/><Relationship Id="rId61" Type="http://schemas.openxmlformats.org/officeDocument/2006/relationships/font" Target="fonts/SourceCodePro-boldItalic.fntdata"/><Relationship Id="rId20" Type="http://schemas.openxmlformats.org/officeDocument/2006/relationships/slide" Target="slides/slide14.xml"/><Relationship Id="rId63" Type="http://schemas.openxmlformats.org/officeDocument/2006/relationships/font" Target="fonts/Manrope-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SourceCodePr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Staatliches-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SourceCodePro-bold.fntdata"/><Relationship Id="rId14" Type="http://schemas.openxmlformats.org/officeDocument/2006/relationships/slide" Target="slides/slide8.xml"/><Relationship Id="rId58" Type="http://schemas.openxmlformats.org/officeDocument/2006/relationships/font" Target="fonts/SourceCodePr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b71ec61a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b71ec61a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Layout objects pulled from: https://slidesgo.com/</a:t>
            </a:r>
            <a:endParaRPr/>
          </a:p>
          <a:p>
            <a:pPr indent="0" lvl="0" marL="0" rtl="0" algn="l">
              <a:spcBef>
                <a:spcPts val="0"/>
              </a:spcBef>
              <a:spcAft>
                <a:spcPts val="0"/>
              </a:spcAft>
              <a:buNone/>
            </a:pPr>
            <a:r>
              <a:rPr lang="en"/>
              <a:t>All icons are from: https://thenounproject.com/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3bb9d8a494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3bb9d8a494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3bb9d8a494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3bb9d8a494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3bb9d8a49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3bb9d8a49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3bb9d8a49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3bb9d8a49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3bb9d8a494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3bb9d8a494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3bb9d8a49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3bb9d8a49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3bb9d8a494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3bb9d8a494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3bb9d8a494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3bb9d8a494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3bb9d8a494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3bb9d8a494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3bb9d8a494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3bb9d8a494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b71ec61ad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b71ec61ad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3bb9d8a494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3bb9d8a494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3bb9d8a494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3bb9d8a494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3bb9d8a494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3bb9d8a494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3bb9d8a494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3bb9d8a494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3bb9d8a494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3bb9d8a494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3bb9d8a494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3bb9d8a494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3bb9d8a49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3bb9d8a49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b71ec61ad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b71ec61ad4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b71ec61ad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b71ec61ad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Layout objects pulled from: https://slidesgo.com/</a:t>
            </a:r>
            <a:endParaRPr/>
          </a:p>
          <a:p>
            <a:pPr indent="0" lvl="0" marL="0" rtl="0" algn="l">
              <a:spcBef>
                <a:spcPts val="0"/>
              </a:spcBef>
              <a:spcAft>
                <a:spcPts val="0"/>
              </a:spcAft>
              <a:buNone/>
            </a:pPr>
            <a:r>
              <a:rPr lang="en"/>
              <a:t>All icons are from: https://thenounproject.com/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3331f05ef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3331f05ef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306b5a0e04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306b5a0e04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3331f05ef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3331f05ef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3331f05ef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3331f05ef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3331f05ef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3331f05ef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3331f05ef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3331f05ef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3331f05ef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3331f05ef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3331f05ef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3331f05ef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3331f05ef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3331f05ef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3331f05ef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3331f05ef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3331f05ef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3331f05ef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3331f05ef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3331f05ef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31b4386827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31b4386827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3331f05ef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3331f05ef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3331f05ef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3331f05ef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3331f05ef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3331f05ef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3331f05ef5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3331f05ef5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3331f05ef5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3331f05ef5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3331f05ef5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3331f05ef5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3331f05ef5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3331f05ef5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3331f05ef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3331f05ef5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3331f05ef5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3331f05ef5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b71ec61ad4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b71ec61ad4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32825cc8a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32825cc8a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b71ec61ad4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b71ec61ad4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32825cc8a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32825cc8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3bb9d8a494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3bb9d8a494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3bb9d8a494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3bb9d8a494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3bb9d8a494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3bb9d8a494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5" name="Shape 95"/>
        <p:cNvGrpSpPr/>
        <p:nvPr/>
      </p:nvGrpSpPr>
      <p:grpSpPr>
        <a:xfrm>
          <a:off x="0" y="0"/>
          <a:ext cx="0" cy="0"/>
          <a:chOff x="0" y="0"/>
          <a:chExt cx="0" cy="0"/>
        </a:xfrm>
      </p:grpSpPr>
      <p:sp>
        <p:nvSpPr>
          <p:cNvPr id="96" name="Google Shape;96;p25"/>
          <p:cNvSpPr txBox="1"/>
          <p:nvPr>
            <p:ph type="title"/>
          </p:nvPr>
        </p:nvSpPr>
        <p:spPr>
          <a:xfrm>
            <a:off x="685346" y="457200"/>
            <a:ext cx="7765500" cy="946500"/>
          </a:xfrm>
          <a:prstGeom prst="rect">
            <a:avLst/>
          </a:prstGeom>
          <a:noFill/>
          <a:ln>
            <a:noFill/>
          </a:ln>
          <a:effectLst>
            <a:outerShdw blurRad="25400">
              <a:srgbClr val="000000">
                <a:alpha val="45880"/>
              </a:srgbClr>
            </a:outerShdw>
          </a:effectLst>
        </p:spPr>
        <p:txBody>
          <a:bodyPr anchorCtr="0" anchor="ctr" bIns="34275" lIns="68575" spcFirstLastPara="1" rIns="68575" wrap="square" tIns="34275">
            <a:normAutofit/>
          </a:bodyPr>
          <a:lstStyle>
            <a:lvl1pPr lvl="0" algn="ctr">
              <a:spcBef>
                <a:spcPts val="0"/>
              </a:spcBef>
              <a:spcAft>
                <a:spcPts val="0"/>
              </a:spcAft>
              <a:buClr>
                <a:schemeClr val="lt2"/>
              </a:buClr>
              <a:buSzPts val="1400"/>
              <a:buNone/>
              <a:defRPr/>
            </a:lvl1pPr>
            <a:lvl2pPr lvl="1" algn="l">
              <a:spcBef>
                <a:spcPts val="0"/>
              </a:spcBef>
              <a:spcAft>
                <a:spcPts val="0"/>
              </a:spcAft>
              <a:buSzPts val="2800"/>
              <a:buNone/>
              <a:defRPr/>
            </a:lvl2pPr>
            <a:lvl3pPr lvl="2" algn="l">
              <a:spcBef>
                <a:spcPts val="0"/>
              </a:spcBef>
              <a:spcAft>
                <a:spcPts val="0"/>
              </a:spcAft>
              <a:buSzPts val="2800"/>
              <a:buNone/>
              <a:defRPr/>
            </a:lvl3pPr>
            <a:lvl4pPr lvl="3" algn="l">
              <a:spcBef>
                <a:spcPts val="0"/>
              </a:spcBef>
              <a:spcAft>
                <a:spcPts val="0"/>
              </a:spcAft>
              <a:buSzPts val="2800"/>
              <a:buNone/>
              <a:defRPr/>
            </a:lvl4pPr>
            <a:lvl5pPr lvl="4" algn="l">
              <a:spcBef>
                <a:spcPts val="0"/>
              </a:spcBef>
              <a:spcAft>
                <a:spcPts val="0"/>
              </a:spcAft>
              <a:buSzPts val="2800"/>
              <a:buNone/>
              <a:defRPr/>
            </a:lvl5pPr>
            <a:lvl6pPr lvl="5" algn="l">
              <a:spcBef>
                <a:spcPts val="0"/>
              </a:spcBef>
              <a:spcAft>
                <a:spcPts val="0"/>
              </a:spcAft>
              <a:buSzPts val="2800"/>
              <a:buNone/>
              <a:defRPr/>
            </a:lvl6pPr>
            <a:lvl7pPr lvl="6" algn="l">
              <a:spcBef>
                <a:spcPts val="0"/>
              </a:spcBef>
              <a:spcAft>
                <a:spcPts val="0"/>
              </a:spcAft>
              <a:buSzPts val="2800"/>
              <a:buNone/>
              <a:defRPr/>
            </a:lvl7pPr>
            <a:lvl8pPr lvl="7" algn="l">
              <a:spcBef>
                <a:spcPts val="0"/>
              </a:spcBef>
              <a:spcAft>
                <a:spcPts val="0"/>
              </a:spcAft>
              <a:buSzPts val="2800"/>
              <a:buNone/>
              <a:defRPr/>
            </a:lvl8pPr>
            <a:lvl9pPr lvl="8" algn="l">
              <a:spcBef>
                <a:spcPts val="0"/>
              </a:spcBef>
              <a:spcAft>
                <a:spcPts val="0"/>
              </a:spcAft>
              <a:buSzPts val="2800"/>
              <a:buNone/>
              <a:defRPr/>
            </a:lvl9pPr>
          </a:lstStyle>
          <a:p/>
        </p:txBody>
      </p:sp>
      <p:sp>
        <p:nvSpPr>
          <p:cNvPr id="97" name="Google Shape;97;p25"/>
          <p:cNvSpPr txBox="1"/>
          <p:nvPr>
            <p:ph idx="1" type="body"/>
          </p:nvPr>
        </p:nvSpPr>
        <p:spPr>
          <a:xfrm>
            <a:off x="685346" y="1557338"/>
            <a:ext cx="3642600" cy="27171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285750" lvl="0" marL="457200" algn="l">
              <a:spcBef>
                <a:spcPts val="300"/>
              </a:spcBef>
              <a:spcAft>
                <a:spcPts val="0"/>
              </a:spcAft>
              <a:buSzPts val="900"/>
              <a:buChar char="●"/>
              <a:defRPr/>
            </a:lvl1pPr>
            <a:lvl2pPr indent="-285750" lvl="1" marL="914400" algn="l">
              <a:spcBef>
                <a:spcPts val="500"/>
              </a:spcBef>
              <a:spcAft>
                <a:spcPts val="0"/>
              </a:spcAft>
              <a:buSzPts val="900"/>
              <a:buChar char="○"/>
              <a:defRPr/>
            </a:lvl2pPr>
            <a:lvl3pPr indent="-285750" lvl="2" marL="1371600" algn="l">
              <a:spcBef>
                <a:spcPts val="500"/>
              </a:spcBef>
              <a:spcAft>
                <a:spcPts val="0"/>
              </a:spcAft>
              <a:buSzPts val="900"/>
              <a:buChar char="■"/>
              <a:defRPr/>
            </a:lvl3pPr>
            <a:lvl4pPr indent="-285750" lvl="3" marL="1828800" algn="l">
              <a:spcBef>
                <a:spcPts val="500"/>
              </a:spcBef>
              <a:spcAft>
                <a:spcPts val="0"/>
              </a:spcAft>
              <a:buSzPts val="900"/>
              <a:buChar char="●"/>
              <a:defRPr/>
            </a:lvl4pPr>
            <a:lvl5pPr indent="-285750" lvl="4" marL="2286000" algn="l">
              <a:spcBef>
                <a:spcPts val="500"/>
              </a:spcBef>
              <a:spcAft>
                <a:spcPts val="0"/>
              </a:spcAft>
              <a:buSzPts val="900"/>
              <a:buChar char="○"/>
              <a:defRPr/>
            </a:lvl5pPr>
            <a:lvl6pPr indent="-285750" lvl="5" marL="2743200" algn="l">
              <a:spcBef>
                <a:spcPts val="500"/>
              </a:spcBef>
              <a:spcAft>
                <a:spcPts val="0"/>
              </a:spcAft>
              <a:buSzPts val="900"/>
              <a:buChar char="■"/>
              <a:defRPr/>
            </a:lvl6pPr>
            <a:lvl7pPr indent="-285750" lvl="6" marL="3200400" algn="l">
              <a:spcBef>
                <a:spcPts val="500"/>
              </a:spcBef>
              <a:spcAft>
                <a:spcPts val="0"/>
              </a:spcAft>
              <a:buSzPts val="900"/>
              <a:buChar char="●"/>
              <a:defRPr/>
            </a:lvl7pPr>
            <a:lvl8pPr indent="-285750" lvl="7" marL="3657600" algn="l">
              <a:spcBef>
                <a:spcPts val="500"/>
              </a:spcBef>
              <a:spcAft>
                <a:spcPts val="0"/>
              </a:spcAft>
              <a:buSzPts val="900"/>
              <a:buChar char="○"/>
              <a:defRPr/>
            </a:lvl8pPr>
            <a:lvl9pPr indent="-285750" lvl="8" marL="4114800" algn="l">
              <a:spcBef>
                <a:spcPts val="500"/>
              </a:spcBef>
              <a:spcAft>
                <a:spcPts val="500"/>
              </a:spcAft>
              <a:buSzPts val="900"/>
              <a:buChar char="■"/>
              <a:defRPr/>
            </a:lvl9pPr>
          </a:lstStyle>
          <a:p/>
        </p:txBody>
      </p:sp>
      <p:sp>
        <p:nvSpPr>
          <p:cNvPr id="98" name="Google Shape;98;p25"/>
          <p:cNvSpPr txBox="1"/>
          <p:nvPr>
            <p:ph idx="2" type="body"/>
          </p:nvPr>
        </p:nvSpPr>
        <p:spPr>
          <a:xfrm>
            <a:off x="4808037" y="1557338"/>
            <a:ext cx="3642600" cy="27171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285750" lvl="0" marL="457200" algn="l">
              <a:spcBef>
                <a:spcPts val="300"/>
              </a:spcBef>
              <a:spcAft>
                <a:spcPts val="0"/>
              </a:spcAft>
              <a:buSzPts val="900"/>
              <a:buChar char="●"/>
              <a:defRPr/>
            </a:lvl1pPr>
            <a:lvl2pPr indent="-285750" lvl="1" marL="914400" algn="l">
              <a:spcBef>
                <a:spcPts val="500"/>
              </a:spcBef>
              <a:spcAft>
                <a:spcPts val="0"/>
              </a:spcAft>
              <a:buSzPts val="900"/>
              <a:buChar char="○"/>
              <a:defRPr/>
            </a:lvl2pPr>
            <a:lvl3pPr indent="-285750" lvl="2" marL="1371600" algn="l">
              <a:spcBef>
                <a:spcPts val="500"/>
              </a:spcBef>
              <a:spcAft>
                <a:spcPts val="0"/>
              </a:spcAft>
              <a:buSzPts val="900"/>
              <a:buChar char="■"/>
              <a:defRPr/>
            </a:lvl3pPr>
            <a:lvl4pPr indent="-285750" lvl="3" marL="1828800" algn="l">
              <a:spcBef>
                <a:spcPts val="500"/>
              </a:spcBef>
              <a:spcAft>
                <a:spcPts val="0"/>
              </a:spcAft>
              <a:buSzPts val="900"/>
              <a:buChar char="●"/>
              <a:defRPr/>
            </a:lvl4pPr>
            <a:lvl5pPr indent="-285750" lvl="4" marL="2286000" algn="l">
              <a:spcBef>
                <a:spcPts val="500"/>
              </a:spcBef>
              <a:spcAft>
                <a:spcPts val="0"/>
              </a:spcAft>
              <a:buSzPts val="900"/>
              <a:buChar char="○"/>
              <a:defRPr/>
            </a:lvl5pPr>
            <a:lvl6pPr indent="-285750" lvl="5" marL="2743200" algn="l">
              <a:spcBef>
                <a:spcPts val="500"/>
              </a:spcBef>
              <a:spcAft>
                <a:spcPts val="0"/>
              </a:spcAft>
              <a:buSzPts val="900"/>
              <a:buChar char="■"/>
              <a:defRPr/>
            </a:lvl6pPr>
            <a:lvl7pPr indent="-285750" lvl="6" marL="3200400" algn="l">
              <a:spcBef>
                <a:spcPts val="500"/>
              </a:spcBef>
              <a:spcAft>
                <a:spcPts val="0"/>
              </a:spcAft>
              <a:buSzPts val="900"/>
              <a:buChar char="●"/>
              <a:defRPr/>
            </a:lvl7pPr>
            <a:lvl8pPr indent="-285750" lvl="7" marL="3657600" algn="l">
              <a:spcBef>
                <a:spcPts val="500"/>
              </a:spcBef>
              <a:spcAft>
                <a:spcPts val="0"/>
              </a:spcAft>
              <a:buSzPts val="900"/>
              <a:buChar char="○"/>
              <a:defRPr/>
            </a:lvl8pPr>
            <a:lvl9pPr indent="-285750" lvl="8" marL="4114800" algn="l">
              <a:spcBef>
                <a:spcPts val="500"/>
              </a:spcBef>
              <a:spcAft>
                <a:spcPts val="500"/>
              </a:spcAft>
              <a:buSzPts val="900"/>
              <a:buChar char="■"/>
              <a:defRPr/>
            </a:lvl9pPr>
          </a:lstStyle>
          <a:p/>
        </p:txBody>
      </p:sp>
      <p:sp>
        <p:nvSpPr>
          <p:cNvPr id="99" name="Google Shape;99;p25"/>
          <p:cNvSpPr txBox="1"/>
          <p:nvPr>
            <p:ph idx="10" type="dt"/>
          </p:nvPr>
        </p:nvSpPr>
        <p:spPr>
          <a:xfrm>
            <a:off x="5759052" y="4500562"/>
            <a:ext cx="20574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00" name="Google Shape;100;p25"/>
          <p:cNvSpPr txBox="1"/>
          <p:nvPr>
            <p:ph idx="11" type="ftr"/>
          </p:nvPr>
        </p:nvSpPr>
        <p:spPr>
          <a:xfrm>
            <a:off x="685346" y="4500562"/>
            <a:ext cx="500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01" name="Google Shape;101;p25"/>
          <p:cNvSpPr txBox="1"/>
          <p:nvPr>
            <p:ph idx="12" type="sldNum"/>
          </p:nvPr>
        </p:nvSpPr>
        <p:spPr>
          <a:xfrm>
            <a:off x="7885508" y="4500562"/>
            <a:ext cx="5652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2" name="Shape 102"/>
        <p:cNvGrpSpPr/>
        <p:nvPr/>
      </p:nvGrpSpPr>
      <p:grpSpPr>
        <a:xfrm>
          <a:off x="0" y="0"/>
          <a:ext cx="0" cy="0"/>
          <a:chOff x="0" y="0"/>
          <a:chExt cx="0" cy="0"/>
        </a:xfrm>
      </p:grpSpPr>
      <p:sp>
        <p:nvSpPr>
          <p:cNvPr id="103" name="Google Shape;103;p26"/>
          <p:cNvSpPr txBox="1"/>
          <p:nvPr>
            <p:ph type="title"/>
          </p:nvPr>
        </p:nvSpPr>
        <p:spPr>
          <a:xfrm>
            <a:off x="685346" y="457200"/>
            <a:ext cx="7765500" cy="942900"/>
          </a:xfrm>
          <a:prstGeom prst="rect">
            <a:avLst/>
          </a:prstGeom>
          <a:noFill/>
          <a:ln>
            <a:noFill/>
          </a:ln>
          <a:effectLst>
            <a:outerShdw blurRad="25400">
              <a:srgbClr val="000000">
                <a:alpha val="45880"/>
              </a:srgbClr>
            </a:outerShdw>
          </a:effectLst>
        </p:spPr>
        <p:txBody>
          <a:bodyPr anchorCtr="0" anchor="ctr" bIns="34275" lIns="68575" spcFirstLastPara="1" rIns="68575" wrap="square" tIns="34275">
            <a:normAutofit/>
          </a:bodyPr>
          <a:lstStyle>
            <a:lvl1pPr lvl="0" algn="ctr">
              <a:spcBef>
                <a:spcPts val="0"/>
              </a:spcBef>
              <a:spcAft>
                <a:spcPts val="0"/>
              </a:spcAft>
              <a:buClr>
                <a:schemeClr val="lt2"/>
              </a:buClr>
              <a:buSzPts val="1400"/>
              <a:buNone/>
              <a:defRPr/>
            </a:lvl1pPr>
            <a:lvl2pPr lvl="1" algn="l">
              <a:spcBef>
                <a:spcPts val="0"/>
              </a:spcBef>
              <a:spcAft>
                <a:spcPts val="0"/>
              </a:spcAft>
              <a:buSzPts val="2800"/>
              <a:buNone/>
              <a:defRPr/>
            </a:lvl2pPr>
            <a:lvl3pPr lvl="2" algn="l">
              <a:spcBef>
                <a:spcPts val="0"/>
              </a:spcBef>
              <a:spcAft>
                <a:spcPts val="0"/>
              </a:spcAft>
              <a:buSzPts val="2800"/>
              <a:buNone/>
              <a:defRPr/>
            </a:lvl3pPr>
            <a:lvl4pPr lvl="3" algn="l">
              <a:spcBef>
                <a:spcPts val="0"/>
              </a:spcBef>
              <a:spcAft>
                <a:spcPts val="0"/>
              </a:spcAft>
              <a:buSzPts val="2800"/>
              <a:buNone/>
              <a:defRPr/>
            </a:lvl4pPr>
            <a:lvl5pPr lvl="4" algn="l">
              <a:spcBef>
                <a:spcPts val="0"/>
              </a:spcBef>
              <a:spcAft>
                <a:spcPts val="0"/>
              </a:spcAft>
              <a:buSzPts val="2800"/>
              <a:buNone/>
              <a:defRPr/>
            </a:lvl5pPr>
            <a:lvl6pPr lvl="5" algn="l">
              <a:spcBef>
                <a:spcPts val="0"/>
              </a:spcBef>
              <a:spcAft>
                <a:spcPts val="0"/>
              </a:spcAft>
              <a:buSzPts val="2800"/>
              <a:buNone/>
              <a:defRPr/>
            </a:lvl6pPr>
            <a:lvl7pPr lvl="6" algn="l">
              <a:spcBef>
                <a:spcPts val="0"/>
              </a:spcBef>
              <a:spcAft>
                <a:spcPts val="0"/>
              </a:spcAft>
              <a:buSzPts val="2800"/>
              <a:buNone/>
              <a:defRPr/>
            </a:lvl7pPr>
            <a:lvl8pPr lvl="7" algn="l">
              <a:spcBef>
                <a:spcPts val="0"/>
              </a:spcBef>
              <a:spcAft>
                <a:spcPts val="0"/>
              </a:spcAft>
              <a:buSzPts val="2800"/>
              <a:buNone/>
              <a:defRPr/>
            </a:lvl8pPr>
            <a:lvl9pPr lvl="8" algn="l">
              <a:spcBef>
                <a:spcPts val="0"/>
              </a:spcBef>
              <a:spcAft>
                <a:spcPts val="0"/>
              </a:spcAft>
              <a:buSzPts val="2800"/>
              <a:buNone/>
              <a:defRPr/>
            </a:lvl9pPr>
          </a:lstStyle>
          <a:p/>
        </p:txBody>
      </p:sp>
      <p:sp>
        <p:nvSpPr>
          <p:cNvPr id="104" name="Google Shape;104;p26"/>
          <p:cNvSpPr txBox="1"/>
          <p:nvPr>
            <p:ph idx="1" type="body"/>
          </p:nvPr>
        </p:nvSpPr>
        <p:spPr>
          <a:xfrm>
            <a:off x="685346" y="1557338"/>
            <a:ext cx="7765500" cy="2786100"/>
          </a:xfrm>
          <a:prstGeom prst="rect">
            <a:avLst/>
          </a:prstGeom>
          <a:noFill/>
          <a:ln>
            <a:noFill/>
          </a:ln>
          <a:effectLst>
            <a:outerShdw blurRad="25400">
              <a:srgbClr val="000000">
                <a:alpha val="45880"/>
              </a:srgbClr>
            </a:outerShdw>
          </a:effectLst>
        </p:spPr>
        <p:txBody>
          <a:bodyPr anchorCtr="0" anchor="t" bIns="34275" lIns="68575" spcFirstLastPara="1" rIns="68575" wrap="square" tIns="34275">
            <a:normAutofit/>
          </a:bodyPr>
          <a:lstStyle>
            <a:lvl1pPr indent="-285750" lvl="0" marL="457200" algn="l">
              <a:spcBef>
                <a:spcPts val="300"/>
              </a:spcBef>
              <a:spcAft>
                <a:spcPts val="0"/>
              </a:spcAft>
              <a:buSzPts val="900"/>
              <a:buChar char="●"/>
              <a:defRPr/>
            </a:lvl1pPr>
            <a:lvl2pPr indent="-285750" lvl="1" marL="914400" algn="l">
              <a:spcBef>
                <a:spcPts val="500"/>
              </a:spcBef>
              <a:spcAft>
                <a:spcPts val="0"/>
              </a:spcAft>
              <a:buSzPts val="900"/>
              <a:buChar char="○"/>
              <a:defRPr/>
            </a:lvl2pPr>
            <a:lvl3pPr indent="-285750" lvl="2" marL="1371600" algn="l">
              <a:spcBef>
                <a:spcPts val="500"/>
              </a:spcBef>
              <a:spcAft>
                <a:spcPts val="0"/>
              </a:spcAft>
              <a:buSzPts val="900"/>
              <a:buChar char="■"/>
              <a:defRPr/>
            </a:lvl3pPr>
            <a:lvl4pPr indent="-285750" lvl="3" marL="1828800" algn="l">
              <a:spcBef>
                <a:spcPts val="500"/>
              </a:spcBef>
              <a:spcAft>
                <a:spcPts val="0"/>
              </a:spcAft>
              <a:buSzPts val="900"/>
              <a:buChar char="●"/>
              <a:defRPr/>
            </a:lvl4pPr>
            <a:lvl5pPr indent="-285750" lvl="4" marL="2286000" algn="l">
              <a:spcBef>
                <a:spcPts val="500"/>
              </a:spcBef>
              <a:spcAft>
                <a:spcPts val="0"/>
              </a:spcAft>
              <a:buSzPts val="900"/>
              <a:buChar char="○"/>
              <a:defRPr/>
            </a:lvl5pPr>
            <a:lvl6pPr indent="-285750" lvl="5" marL="2743200" algn="l">
              <a:spcBef>
                <a:spcPts val="500"/>
              </a:spcBef>
              <a:spcAft>
                <a:spcPts val="0"/>
              </a:spcAft>
              <a:buSzPts val="900"/>
              <a:buChar char="■"/>
              <a:defRPr/>
            </a:lvl6pPr>
            <a:lvl7pPr indent="-285750" lvl="6" marL="3200400" algn="l">
              <a:spcBef>
                <a:spcPts val="500"/>
              </a:spcBef>
              <a:spcAft>
                <a:spcPts val="0"/>
              </a:spcAft>
              <a:buSzPts val="900"/>
              <a:buChar char="●"/>
              <a:defRPr/>
            </a:lvl7pPr>
            <a:lvl8pPr indent="-285750" lvl="7" marL="3657600" algn="l">
              <a:spcBef>
                <a:spcPts val="500"/>
              </a:spcBef>
              <a:spcAft>
                <a:spcPts val="0"/>
              </a:spcAft>
              <a:buSzPts val="900"/>
              <a:buChar char="○"/>
              <a:defRPr/>
            </a:lvl8pPr>
            <a:lvl9pPr indent="-285750" lvl="8" marL="4114800" algn="l">
              <a:spcBef>
                <a:spcPts val="500"/>
              </a:spcBef>
              <a:spcAft>
                <a:spcPts val="500"/>
              </a:spcAft>
              <a:buSzPts val="900"/>
              <a:buChar char="■"/>
              <a:defRPr/>
            </a:lvl9pPr>
          </a:lstStyle>
          <a:p/>
        </p:txBody>
      </p:sp>
      <p:sp>
        <p:nvSpPr>
          <p:cNvPr id="105" name="Google Shape;105;p26"/>
          <p:cNvSpPr txBox="1"/>
          <p:nvPr>
            <p:ph idx="10" type="dt"/>
          </p:nvPr>
        </p:nvSpPr>
        <p:spPr>
          <a:xfrm>
            <a:off x="5759052" y="4500562"/>
            <a:ext cx="20574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06" name="Google Shape;106;p26"/>
          <p:cNvSpPr txBox="1"/>
          <p:nvPr>
            <p:ph idx="11" type="ftr"/>
          </p:nvPr>
        </p:nvSpPr>
        <p:spPr>
          <a:xfrm>
            <a:off x="685346" y="4500562"/>
            <a:ext cx="50046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07" name="Google Shape;107;p26"/>
          <p:cNvSpPr txBox="1"/>
          <p:nvPr>
            <p:ph idx="12" type="sldNum"/>
          </p:nvPr>
        </p:nvSpPr>
        <p:spPr>
          <a:xfrm>
            <a:off x="7885508" y="4500562"/>
            <a:ext cx="5652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C6B8EB"/>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hyperlink" Target="http://www.youtube.com/watch?v=4xDzrJKXOOY" TargetMode="External"/><Relationship Id="rId5"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hyperlink" Target="http://www.youtube.com/watch?v=Tio8r3Zf70M" TargetMode="External"/><Relationship Id="rId5"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5.jpg"/><Relationship Id="rId4" Type="http://schemas.openxmlformats.org/officeDocument/2006/relationships/hyperlink" Target="https://www.openml.org/search?type=data&amp;status=active&amp;id=45565" TargetMode="External"/><Relationship Id="rId5" Type="http://schemas.openxmlformats.org/officeDocument/2006/relationships/hyperlink" Target="https://www.openml.org/search?type=data&amp;status=active&amp;id=43369" TargetMode="External"/><Relationship Id="rId6" Type="http://schemas.openxmlformats.org/officeDocument/2006/relationships/image" Target="../media/image6.png"/><Relationship Id="rId7"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hyperlink" Target="https://paperswithcode.com/dataset/lfw"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5.jpg"/><Relationship Id="rId4" Type="http://schemas.openxmlformats.org/officeDocument/2006/relationships/hyperlink" Target="http://www.youtube.com/watch?v=4xDzrJKXOOY" TargetMode="External"/><Relationship Id="rId5" Type="http://schemas.openxmlformats.org/officeDocument/2006/relationships/image" Target="../media/image12.jpg"/><Relationship Id="rId6" Type="http://schemas.openxmlformats.org/officeDocument/2006/relationships/hyperlink" Target="https://chefs-kiss.github.io/ML_J2026/homework.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jpg"/><Relationship Id="rId4" Type="http://schemas.openxmlformats.org/officeDocument/2006/relationships/hyperlink" Target="http://www.youtube.com/watch?v=4xDzrJKXOOY" TargetMode="External"/><Relationship Id="rId5" Type="http://schemas.openxmlformats.org/officeDocument/2006/relationships/image" Target="../media/image1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colab.research.google.com/drive/1fy-dWm_0xljEnDwv3GVNnUWd_vJafDCA?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colab.research.google.com/drive/12sEgPxrxBlg6lJunom4SOlOEHrsjXAu5?usp=shari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hyperlink" Target="http://www.youtube.com/watch?v=lqxMyk31xII" TargetMode="External"/><Relationship Id="rId5" Type="http://schemas.openxmlformats.org/officeDocument/2006/relationships/image" Target="../media/image1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9.png"/><Relationship Id="rId4" Type="http://schemas.openxmlformats.org/officeDocument/2006/relationships/image" Target="../media/image42.png"/><Relationship Id="rId5"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4.png"/><Relationship Id="rId4" Type="http://schemas.openxmlformats.org/officeDocument/2006/relationships/image" Target="../media/image33.png"/><Relationship Id="rId5"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1.png"/><Relationship Id="rId4" Type="http://schemas.openxmlformats.org/officeDocument/2006/relationships/image" Target="../media/image32.png"/><Relationship Id="rId5"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www.youtube.com/watch?v=Tio8r3Zf70M" TargetMode="External"/><Relationship Id="rId4" Type="http://schemas.openxmlformats.org/officeDocument/2006/relationships/image" Target="../media/image1.jpg"/><Relationship Id="rId5"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www.youtube.com/watch?v=odzGsDTJKz4" TargetMode="External"/><Relationship Id="rId4" Type="http://schemas.openxmlformats.org/officeDocument/2006/relationships/image" Target="../media/image3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7.png"/><Relationship Id="rId4" Type="http://schemas.openxmlformats.org/officeDocument/2006/relationships/image" Target="../media/image47.png"/><Relationship Id="rId5"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hyperlink" Target="https://colab.research.google.com/drive/1rG9oFKmd2T1CQIYzpxttrOBPluV3U5AF?usp=sharing" TargetMode="Externa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5.jpg"/><Relationship Id="rId4" Type="http://schemas.openxmlformats.org/officeDocument/2006/relationships/hyperlink" Target="http://www.youtube.com/watch?v=4xDzrJKXOOY" TargetMode="External"/><Relationship Id="rId5" Type="http://schemas.openxmlformats.org/officeDocument/2006/relationships/image" Target="../media/image12.jpg"/><Relationship Id="rId6" Type="http://schemas.openxmlformats.org/officeDocument/2006/relationships/hyperlink" Target="https://chefs-kiss.github.io/ML_J2026/homework.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25.jpg"/><Relationship Id="rId4" Type="http://schemas.openxmlformats.org/officeDocument/2006/relationships/hyperlink" Target="https://chefs-kiss.github.io/ML_J2026/labs.html" TargetMode="External"/><Relationship Id="rId5" Type="http://schemas.openxmlformats.org/officeDocument/2006/relationships/hyperlink" Target="http://www.youtube.com/watch?v=4xDzrJKXOOY" TargetMode="External"/><Relationship Id="rId6" Type="http://schemas.openxmlformats.org/officeDocument/2006/relationships/image" Target="../media/image12.jpg"/><Relationship Id="rId7" Type="http://schemas.openxmlformats.org/officeDocument/2006/relationships/hyperlink" Target="https://chefs-kiss.github.io/ML_J2026/project.html#pc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pic>
        <p:nvPicPr>
          <p:cNvPr descr="🎼 | Listen on Spotify, Apple music and more&#10;→  https://fanlink.to/ChillSynthwave&#10;&#10;🎶 Subscribe to this channel for more synthwave music&#10;→ https://bit.ly/synthwave-channel&#10;&#10;🌎 | Lofi Girl on all social media&#10;→  https://fanlink.to/lofigirl-social&#10;&#10;👕 | Lofi Girl merch&#10;→  https://bit.ly/Iofigirl-shop&#10;&#10;🎭 | Create your lofi avatar now&#10;→  https://lofigirl.com/generator/&#10;&#10;💬 | Join the Lofi Girl community&#10;→   https://bit.ly/lofigirl-discord&#10;→   https://bit.ly/lofigirl-reddit&#10;&#10;🎨 | Art by Lofi Studio (full list of artists here)&#10;→  https://www.instagram.com/p/CrlCU3msh49/&#10;&#10;📝 | Submit your music / art&#10;→  https://bit.ly/lofi-submission" id="112" name="Google Shape;112;p27" title="synthwave radio 🌌 - beats to chill/game to">
            <a:hlinkClick r:id="rId4"/>
          </p:cNvPr>
          <p:cNvPicPr preferRelativeResize="0"/>
          <p:nvPr/>
        </p:nvPicPr>
        <p:blipFill>
          <a:blip r:embed="rId5">
            <a:alphaModFix/>
          </a:blip>
          <a:stretch>
            <a:fillRect/>
          </a:stretch>
        </p:blipFill>
        <p:spPr>
          <a:xfrm>
            <a:off x="135850" y="4657597"/>
            <a:ext cx="561450" cy="315811"/>
          </a:xfrm>
          <a:prstGeom prst="rect">
            <a:avLst/>
          </a:prstGeom>
          <a:noFill/>
          <a:ln>
            <a:noFill/>
          </a:ln>
        </p:spPr>
      </p:pic>
      <p:sp>
        <p:nvSpPr>
          <p:cNvPr id="113" name="Google Shape;113;p27"/>
          <p:cNvSpPr/>
          <p:nvPr/>
        </p:nvSpPr>
        <p:spPr>
          <a:xfrm>
            <a:off x="2166300" y="1146750"/>
            <a:ext cx="4811400" cy="2850000"/>
          </a:xfrm>
          <a:prstGeom prst="roundRect">
            <a:avLst>
              <a:gd fmla="val 16667" name="adj"/>
            </a:avLst>
          </a:prstGeom>
          <a:solidFill>
            <a:srgbClr val="9D9F24"/>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dk1"/>
              </a:buClr>
              <a:buSzPts val="1100"/>
              <a:buFont typeface="Arial"/>
              <a:buNone/>
            </a:pPr>
            <a:r>
              <a:rPr lang="en" sz="4950">
                <a:solidFill>
                  <a:schemeClr val="dk1"/>
                </a:solidFill>
                <a:latin typeface="Staatliches"/>
                <a:ea typeface="Staatliches"/>
                <a:cs typeface="Staatliches"/>
                <a:sym typeface="Staatliches"/>
              </a:rPr>
              <a:t>Machine Learning</a:t>
            </a:r>
            <a:endParaRPr sz="4950">
              <a:solidFill>
                <a:schemeClr val="dk1"/>
              </a:solidFill>
              <a:latin typeface="Staatliches"/>
              <a:ea typeface="Staatliches"/>
              <a:cs typeface="Staatliches"/>
              <a:sym typeface="Staatliches"/>
            </a:endParaRPr>
          </a:p>
          <a:p>
            <a:pPr indent="0" lvl="0" marL="0" rtl="0" algn="ctr">
              <a:lnSpc>
                <a:spcPct val="80000"/>
              </a:lnSpc>
              <a:spcBef>
                <a:spcPts val="0"/>
              </a:spcBef>
              <a:spcAft>
                <a:spcPts val="0"/>
              </a:spcAft>
              <a:buClr>
                <a:schemeClr val="dk1"/>
              </a:buClr>
              <a:buSzPts val="1100"/>
              <a:buFont typeface="Arial"/>
              <a:buNone/>
            </a:pPr>
            <a:r>
              <a:rPr lang="en" sz="2538">
                <a:solidFill>
                  <a:schemeClr val="dk1"/>
                </a:solidFill>
                <a:latin typeface="Staatliches"/>
                <a:ea typeface="Staatliches"/>
                <a:cs typeface="Staatliches"/>
                <a:sym typeface="Staatliches"/>
              </a:rPr>
              <a:t>With python</a:t>
            </a:r>
            <a:endParaRPr sz="2538">
              <a:solidFill>
                <a:schemeClr val="dk1"/>
              </a:solidFill>
              <a:latin typeface="Staatliches"/>
              <a:ea typeface="Staatliches"/>
              <a:cs typeface="Staatliches"/>
              <a:sym typeface="Staatliches"/>
            </a:endParaRPr>
          </a:p>
          <a:p>
            <a:pPr indent="0" lvl="0" marL="0" rtl="0" algn="l">
              <a:lnSpc>
                <a:spcPct val="80000"/>
              </a:lnSpc>
              <a:spcBef>
                <a:spcPts val="0"/>
              </a:spcBef>
              <a:spcAft>
                <a:spcPts val="0"/>
              </a:spcAft>
              <a:buClr>
                <a:schemeClr val="dk1"/>
              </a:buClr>
              <a:buSzPts val="1100"/>
              <a:buFont typeface="Arial"/>
              <a:buNone/>
            </a:pPr>
            <a:r>
              <a:t/>
            </a:r>
            <a:endParaRPr sz="4000">
              <a:solidFill>
                <a:schemeClr val="dk1"/>
              </a:solidFill>
              <a:latin typeface="Staatliches"/>
              <a:ea typeface="Staatliches"/>
              <a:cs typeface="Staatliches"/>
              <a:sym typeface="Staatliches"/>
            </a:endParaRPr>
          </a:p>
          <a:p>
            <a:pPr indent="0" lvl="0" marL="0" rtl="0" algn="ctr">
              <a:lnSpc>
                <a:spcPct val="80000"/>
              </a:lnSpc>
              <a:spcBef>
                <a:spcPts val="0"/>
              </a:spcBef>
              <a:spcAft>
                <a:spcPts val="0"/>
              </a:spcAft>
              <a:buClr>
                <a:schemeClr val="dk1"/>
              </a:buClr>
              <a:buSzPts val="1100"/>
              <a:buFont typeface="Arial"/>
              <a:buNone/>
            </a:pPr>
            <a:r>
              <a:rPr lang="en" sz="3622">
                <a:solidFill>
                  <a:schemeClr val="lt1"/>
                </a:solidFill>
                <a:latin typeface="Staatliches"/>
                <a:ea typeface="Staatliches"/>
                <a:cs typeface="Staatliches"/>
                <a:sym typeface="Staatliches"/>
              </a:rPr>
              <a:t>data</a:t>
            </a:r>
            <a:r>
              <a:rPr b="1" lang="en" sz="3622">
                <a:solidFill>
                  <a:schemeClr val="lt1"/>
                </a:solidFill>
                <a:latin typeface="Source Code Pro"/>
                <a:ea typeface="Source Code Pro"/>
                <a:cs typeface="Source Code Pro"/>
                <a:sym typeface="Source Code Pro"/>
              </a:rPr>
              <a:t>1</a:t>
            </a:r>
            <a:r>
              <a:rPr lang="en" sz="3622">
                <a:solidFill>
                  <a:schemeClr val="dk1"/>
                </a:solidFill>
                <a:latin typeface="Staatliches"/>
                <a:ea typeface="Staatliches"/>
                <a:cs typeface="Staatliches"/>
                <a:sym typeface="Staatliches"/>
              </a:rPr>
              <a:t>: working with data</a:t>
            </a:r>
            <a:r>
              <a:rPr lang="en" sz="2422">
                <a:solidFill>
                  <a:schemeClr val="dk1"/>
                </a:solidFill>
                <a:latin typeface="Staatliches"/>
                <a:ea typeface="Staatliches"/>
                <a:cs typeface="Staatliches"/>
                <a:sym typeface="Staatliches"/>
              </a:rPr>
              <a:t> </a:t>
            </a:r>
            <a:endParaRPr sz="2422">
              <a:solidFill>
                <a:schemeClr val="dk1"/>
              </a:solidFill>
              <a:latin typeface="Staatliches"/>
              <a:ea typeface="Staatliches"/>
              <a:cs typeface="Staatliches"/>
              <a:sym typeface="Staatliches"/>
            </a:endParaRPr>
          </a:p>
          <a:p>
            <a:pPr indent="0" lvl="0" marL="0" rtl="0" algn="ctr">
              <a:lnSpc>
                <a:spcPct val="80000"/>
              </a:lnSpc>
              <a:spcBef>
                <a:spcPts val="0"/>
              </a:spcBef>
              <a:spcAft>
                <a:spcPts val="0"/>
              </a:spcAft>
              <a:buClr>
                <a:schemeClr val="dk1"/>
              </a:buClr>
              <a:buSzPts val="1100"/>
              <a:buFont typeface="Arial"/>
              <a:buNone/>
            </a:pPr>
            <a:r>
              <a:rPr lang="en">
                <a:solidFill>
                  <a:schemeClr val="dk1"/>
                </a:solidFill>
              </a:rPr>
              <a:t>EDA and data cleaning</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6"/>
          <p:cNvPicPr preferRelativeResize="0"/>
          <p:nvPr/>
        </p:nvPicPr>
        <p:blipFill>
          <a:blip r:embed="rId3">
            <a:alphaModFix/>
          </a:blip>
          <a:stretch>
            <a:fillRect/>
          </a:stretch>
        </p:blipFill>
        <p:spPr>
          <a:xfrm>
            <a:off x="152400" y="152400"/>
            <a:ext cx="8839204" cy="4574979"/>
          </a:xfrm>
          <a:prstGeom prst="rect">
            <a:avLst/>
          </a:prstGeom>
          <a:noFill/>
          <a:ln>
            <a:noFill/>
          </a:ln>
        </p:spPr>
      </p:pic>
      <p:sp>
        <p:nvSpPr>
          <p:cNvPr id="191" name="Google Shape;191;p36"/>
          <p:cNvSpPr/>
          <p:nvPr/>
        </p:nvSpPr>
        <p:spPr>
          <a:xfrm>
            <a:off x="2973925" y="1624325"/>
            <a:ext cx="1525200" cy="192000"/>
          </a:xfrm>
          <a:prstGeom prst="rect">
            <a:avLst/>
          </a:prstGeom>
          <a:solidFill>
            <a:srgbClr val="A9AA35">
              <a:alpha val="33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174D"/>
        </a:solidFill>
      </p:bgPr>
    </p:bg>
    <p:spTree>
      <p:nvGrpSpPr>
        <p:cNvPr id="195" name="Shape 195"/>
        <p:cNvGrpSpPr/>
        <p:nvPr/>
      </p:nvGrpSpPr>
      <p:grpSpPr>
        <a:xfrm>
          <a:off x="0" y="0"/>
          <a:ext cx="0" cy="0"/>
          <a:chOff x="0" y="0"/>
          <a:chExt cx="0" cy="0"/>
        </a:xfrm>
      </p:grpSpPr>
      <p:sp>
        <p:nvSpPr>
          <p:cNvPr id="196" name="Google Shape;196;p37"/>
          <p:cNvSpPr txBox="1"/>
          <p:nvPr/>
        </p:nvSpPr>
        <p:spPr>
          <a:xfrm>
            <a:off x="381000" y="503950"/>
            <a:ext cx="8176200" cy="1779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5750">
                <a:solidFill>
                  <a:schemeClr val="lt1"/>
                </a:solidFill>
                <a:latin typeface="Staatliches"/>
                <a:ea typeface="Staatliches"/>
                <a:cs typeface="Staatliches"/>
                <a:sym typeface="Staatliches"/>
              </a:rPr>
              <a:t>exercise</a:t>
            </a:r>
            <a:endParaRPr b="1" sz="5750">
              <a:solidFill>
                <a:schemeClr val="lt1"/>
              </a:solidFill>
              <a:latin typeface="Staatliches"/>
              <a:ea typeface="Staatliches"/>
              <a:cs typeface="Staatliches"/>
              <a:sym typeface="Staatliches"/>
            </a:endParaRPr>
          </a:p>
          <a:p>
            <a:pPr indent="0" lvl="0" marL="0" rtl="0" algn="l">
              <a:lnSpc>
                <a:spcPct val="80000"/>
              </a:lnSpc>
              <a:spcBef>
                <a:spcPts val="0"/>
              </a:spcBef>
              <a:spcAft>
                <a:spcPts val="0"/>
              </a:spcAft>
              <a:buNone/>
            </a:pPr>
            <a:r>
              <a:t/>
            </a:r>
            <a:endParaRPr b="1" sz="1800">
              <a:solidFill>
                <a:schemeClr val="lt1"/>
              </a:solidFill>
            </a:endParaRPr>
          </a:p>
          <a:p>
            <a:pPr indent="0" lvl="0" marL="0" rtl="0" algn="l">
              <a:lnSpc>
                <a:spcPct val="80000"/>
              </a:lnSpc>
              <a:spcBef>
                <a:spcPts val="0"/>
              </a:spcBef>
              <a:spcAft>
                <a:spcPts val="0"/>
              </a:spcAft>
              <a:buNone/>
            </a:pPr>
            <a:r>
              <a:rPr lang="en" sz="1800">
                <a:solidFill>
                  <a:schemeClr val="lt1"/>
                </a:solidFill>
              </a:rPr>
              <a:t>Look at the summary metrics. What do you notice about the features? </a:t>
            </a:r>
            <a:endParaRPr sz="1800">
              <a:solidFill>
                <a:schemeClr val="lt1"/>
              </a:solidFill>
            </a:endParaRPr>
          </a:p>
          <a:p>
            <a:pPr indent="0" lvl="0" marL="0" rtl="0" algn="l">
              <a:lnSpc>
                <a:spcPct val="80000"/>
              </a:lnSpc>
              <a:spcBef>
                <a:spcPts val="0"/>
              </a:spcBef>
              <a:spcAft>
                <a:spcPts val="0"/>
              </a:spcAft>
              <a:buNone/>
            </a:pPr>
            <a:r>
              <a:t/>
            </a:r>
            <a:endParaRPr sz="1800">
              <a:solidFill>
                <a:schemeClr val="lt1"/>
              </a:solidFill>
            </a:endParaRPr>
          </a:p>
          <a:p>
            <a:pPr indent="0" lvl="0" marL="0" rtl="0" algn="l">
              <a:lnSpc>
                <a:spcPct val="80000"/>
              </a:lnSpc>
              <a:spcBef>
                <a:spcPts val="0"/>
              </a:spcBef>
              <a:spcAft>
                <a:spcPts val="0"/>
              </a:spcAft>
              <a:buNone/>
            </a:pPr>
            <a:r>
              <a:rPr lang="en" sz="1800">
                <a:solidFill>
                  <a:schemeClr val="lt1"/>
                </a:solidFill>
              </a:rPr>
              <a:t>Are any numerical features skewed? Are any categorical features unbalanced?</a:t>
            </a:r>
            <a:endParaRPr sz="1800">
              <a:solidFill>
                <a:schemeClr val="lt1"/>
              </a:solidFill>
            </a:endParaRPr>
          </a:p>
        </p:txBody>
      </p:sp>
      <p:cxnSp>
        <p:nvCxnSpPr>
          <p:cNvPr id="197" name="Google Shape;197;p37"/>
          <p:cNvCxnSpPr/>
          <p:nvPr/>
        </p:nvCxnSpPr>
        <p:spPr>
          <a:xfrm flipH="1">
            <a:off x="7215600" y="2669978"/>
            <a:ext cx="91800" cy="283500"/>
          </a:xfrm>
          <a:prstGeom prst="straightConnector1">
            <a:avLst/>
          </a:prstGeom>
          <a:noFill/>
          <a:ln cap="flat" cmpd="sng" w="9525">
            <a:solidFill>
              <a:schemeClr val="dk2"/>
            </a:solidFill>
            <a:prstDash val="solid"/>
            <a:round/>
            <a:headEnd len="med" w="med" type="none"/>
            <a:tailEnd len="med" w="med" type="none"/>
          </a:ln>
        </p:spPr>
      </p:cxnSp>
      <p:pic>
        <p:nvPicPr>
          <p:cNvPr id="198" name="Google Shape;198;p37"/>
          <p:cNvPicPr preferRelativeResize="0"/>
          <p:nvPr/>
        </p:nvPicPr>
        <p:blipFill>
          <a:blip r:embed="rId3">
            <a:alphaModFix/>
          </a:blip>
          <a:stretch>
            <a:fillRect/>
          </a:stretch>
        </p:blipFill>
        <p:spPr>
          <a:xfrm>
            <a:off x="134875" y="2416500"/>
            <a:ext cx="8932925" cy="2172175"/>
          </a:xfrm>
          <a:prstGeom prst="rect">
            <a:avLst/>
          </a:prstGeom>
          <a:noFill/>
          <a:ln>
            <a:noFill/>
          </a:ln>
        </p:spPr>
      </p:pic>
      <p:pic>
        <p:nvPicPr>
          <p:cNvPr descr="3 Minute Timer Relaxing Music Lofi Fish Background&#10;Song- https://www.youtube.com/watch?v=Nh_oj5hsAbs&amp;t=41s&#10;&#10;&#10;&#10;TAGS&#10;3 minute&#10;3 minute countdown&#10;3 minute lo-fi hiphop timer&#10;3 minute timer&#10;countdown&#10;lo-fi music&#10;lofi study song&#10;study music&#10;study timer&#10;time&#10;timer&#10;working music&#10;3 minute timer with music&#10;3 minute clock&#10;lofi hiphop&#10;relaxing timers&#10;relaxing music&#10;relaxing lofi timer&#10;nature timer&#10;meditation&#10;meditation music&#10;relaxing sleep music&#10;school timer&#10;sleep timer&#10;chill timer&#10;chill music&#10;lofi timer&#10;lofi hiphop timer&#10;lofi hip hop" id="199" name="Google Shape;199;p37" title="3 Minute Timer Relaxing Music Lofi Fish Background">
            <a:hlinkClick r:id="rId4"/>
          </p:cNvPr>
          <p:cNvPicPr preferRelativeResize="0"/>
          <p:nvPr/>
        </p:nvPicPr>
        <p:blipFill>
          <a:blip r:embed="rId5">
            <a:alphaModFix/>
          </a:blip>
          <a:stretch>
            <a:fillRect/>
          </a:stretch>
        </p:blipFill>
        <p:spPr>
          <a:xfrm>
            <a:off x="7874925" y="592825"/>
            <a:ext cx="957775" cy="538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Staatliches"/>
                <a:ea typeface="Staatliches"/>
                <a:cs typeface="Staatliches"/>
                <a:sym typeface="Staatliches"/>
              </a:rPr>
              <a:t>Data cleaning and </a:t>
            </a:r>
            <a:r>
              <a:rPr lang="en">
                <a:latin typeface="Staatliches"/>
                <a:ea typeface="Staatliches"/>
                <a:cs typeface="Staatliches"/>
                <a:sym typeface="Staatliches"/>
              </a:rPr>
              <a:t>preprocessing</a:t>
            </a:r>
            <a:endParaRPr>
              <a:latin typeface="Staatliches"/>
              <a:ea typeface="Staatliches"/>
              <a:cs typeface="Staatliches"/>
              <a:sym typeface="Staatliches"/>
            </a:endParaRPr>
          </a:p>
        </p:txBody>
      </p:sp>
      <p:sp>
        <p:nvSpPr>
          <p:cNvPr id="205" name="Google Shape;205;p38"/>
          <p:cNvSpPr txBox="1"/>
          <p:nvPr/>
        </p:nvSpPr>
        <p:spPr>
          <a:xfrm>
            <a:off x="585675" y="1068650"/>
            <a:ext cx="3445200" cy="3626400"/>
          </a:xfrm>
          <a:prstGeom prst="rect">
            <a:avLst/>
          </a:prstGeom>
          <a:solidFill>
            <a:schemeClr val="lt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Apply changes to dataset, so that it will work better for machine learning.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Application specific.</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
        <p:nvSpPr>
          <p:cNvPr id="206" name="Google Shape;206;p38"/>
          <p:cNvSpPr txBox="1"/>
          <p:nvPr/>
        </p:nvSpPr>
        <p:spPr>
          <a:xfrm>
            <a:off x="4892850" y="1072475"/>
            <a:ext cx="3445200" cy="36264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Exploratory data analysis enhances </a:t>
            </a:r>
            <a:r>
              <a:rPr b="1" lang="en">
                <a:solidFill>
                  <a:schemeClr val="dk1"/>
                </a:solidFill>
              </a:rPr>
              <a:t>domain knowledge</a:t>
            </a:r>
            <a:r>
              <a:rPr lang="en">
                <a:solidFill>
                  <a:schemeClr val="dk1"/>
                </a:solidFill>
              </a:rPr>
              <a:t>, arguably the most important.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Research your data, where it came from, talk to experts or stakeholders.</a:t>
            </a:r>
            <a:endParaRPr>
              <a:solidFill>
                <a:schemeClr val="dk1"/>
              </a:solidFill>
            </a:endParaRPr>
          </a:p>
        </p:txBody>
      </p:sp>
      <p:pic>
        <p:nvPicPr>
          <p:cNvPr id="207" name="Google Shape;207;p38"/>
          <p:cNvPicPr preferRelativeResize="0"/>
          <p:nvPr/>
        </p:nvPicPr>
        <p:blipFill>
          <a:blip r:embed="rId3">
            <a:alphaModFix/>
          </a:blip>
          <a:stretch>
            <a:fillRect/>
          </a:stretch>
        </p:blipFill>
        <p:spPr>
          <a:xfrm>
            <a:off x="1301473" y="1905000"/>
            <a:ext cx="1787650" cy="1787625"/>
          </a:xfrm>
          <a:prstGeom prst="rect">
            <a:avLst/>
          </a:prstGeom>
          <a:noFill/>
          <a:ln>
            <a:noFill/>
          </a:ln>
        </p:spPr>
      </p:pic>
      <p:pic>
        <p:nvPicPr>
          <p:cNvPr id="208" name="Google Shape;208;p38"/>
          <p:cNvPicPr preferRelativeResize="0"/>
          <p:nvPr/>
        </p:nvPicPr>
        <p:blipFill rotWithShape="1">
          <a:blip r:embed="rId4">
            <a:alphaModFix/>
          </a:blip>
          <a:srcRect b="13171" l="0" r="0" t="0"/>
          <a:stretch/>
        </p:blipFill>
        <p:spPr>
          <a:xfrm>
            <a:off x="5586072" y="1981200"/>
            <a:ext cx="2058753" cy="1787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idx="1" type="body"/>
          </p:nvPr>
        </p:nvSpPr>
        <p:spPr>
          <a:xfrm>
            <a:off x="311700" y="466675"/>
            <a:ext cx="8608800" cy="1726800"/>
          </a:xfrm>
          <a:prstGeom prst="rect">
            <a:avLst/>
          </a:prstGeom>
          <a:solidFill>
            <a:schemeClr val="lt2"/>
          </a:solidFill>
        </p:spPr>
        <p:txBody>
          <a:bodyPr anchorCtr="0" anchor="t" bIns="91425" lIns="91425" spcFirstLastPara="1" rIns="91425" wrap="square" tIns="91425">
            <a:noAutofit/>
          </a:bodyPr>
          <a:lstStyle/>
          <a:p>
            <a:pPr indent="0" lvl="0" marL="457200" rtl="0" algn="l">
              <a:spcBef>
                <a:spcPts val="0"/>
              </a:spcBef>
              <a:spcAft>
                <a:spcPts val="0"/>
              </a:spcAft>
              <a:buNone/>
            </a:pPr>
            <a:r>
              <a:rPr lang="en" sz="2200">
                <a:solidFill>
                  <a:schemeClr val="dk1"/>
                </a:solidFill>
                <a:latin typeface="Staatliches"/>
                <a:ea typeface="Staatliches"/>
                <a:cs typeface="Staatliches"/>
                <a:sym typeface="Staatliches"/>
              </a:rPr>
              <a:t>Look for missing values in records</a:t>
            </a:r>
            <a:endParaRPr sz="2200">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214" name="Google Shape;214;p39"/>
          <p:cNvSpPr txBox="1"/>
          <p:nvPr/>
        </p:nvSpPr>
        <p:spPr>
          <a:xfrm>
            <a:off x="311700" y="2402200"/>
            <a:ext cx="8608800" cy="1950300"/>
          </a:xfrm>
          <a:prstGeom prst="rect">
            <a:avLst/>
          </a:prstGeom>
          <a:solidFill>
            <a:schemeClr val="lt2"/>
          </a:solid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en" sz="2200">
                <a:solidFill>
                  <a:schemeClr val="dk1"/>
                </a:solidFill>
                <a:latin typeface="Staatliches"/>
                <a:ea typeface="Staatliches"/>
                <a:cs typeface="Staatliches"/>
                <a:sym typeface="Staatliches"/>
              </a:rPr>
              <a:t>How to deal with missingness in features</a:t>
            </a:r>
            <a:endParaRPr sz="2200">
              <a:solidFill>
                <a:schemeClr val="dk1"/>
              </a:solidFill>
              <a:latin typeface="Staatliches"/>
              <a:ea typeface="Staatliches"/>
              <a:cs typeface="Staatliches"/>
              <a:sym typeface="Staatliches"/>
            </a:endParaRPr>
          </a:p>
          <a:p>
            <a:pPr indent="0" lvl="0" marL="0" rtl="0" algn="l">
              <a:lnSpc>
                <a:spcPct val="115000"/>
              </a:lnSpc>
              <a:spcBef>
                <a:spcPts val="1200"/>
              </a:spcBef>
              <a:spcAft>
                <a:spcPts val="0"/>
              </a:spcAft>
              <a:buNone/>
            </a:pPr>
            <a:r>
              <a:t/>
            </a:r>
            <a:endParaRPr sz="1800">
              <a:solidFill>
                <a:schemeClr val="dk1"/>
              </a:solidFill>
            </a:endParaRPr>
          </a:p>
          <a:p>
            <a:pPr indent="0" lvl="0" marL="0" rtl="0" algn="l">
              <a:lnSpc>
                <a:spcPct val="115000"/>
              </a:lnSpc>
              <a:spcBef>
                <a:spcPts val="1200"/>
              </a:spcBef>
              <a:spcAft>
                <a:spcPts val="0"/>
              </a:spcAft>
              <a:buNone/>
            </a:pPr>
            <a:r>
              <a:t/>
            </a:r>
            <a:endParaRPr sz="1800">
              <a:solidFill>
                <a:schemeClr val="dk1"/>
              </a:solidFill>
            </a:endParaRPr>
          </a:p>
          <a:p>
            <a:pPr indent="0" lvl="0" marL="0" rtl="0" algn="l">
              <a:lnSpc>
                <a:spcPct val="115000"/>
              </a:lnSpc>
              <a:spcBef>
                <a:spcPts val="1200"/>
              </a:spcBef>
              <a:spcAft>
                <a:spcPts val="1200"/>
              </a:spcAft>
              <a:buNone/>
            </a:pPr>
            <a:r>
              <a:t/>
            </a:r>
            <a:endParaRPr sz="1800">
              <a:solidFill>
                <a:schemeClr val="dk1"/>
              </a:solidFill>
            </a:endParaRPr>
          </a:p>
        </p:txBody>
      </p:sp>
      <p:sp>
        <p:nvSpPr>
          <p:cNvPr id="215" name="Google Shape;215;p39"/>
          <p:cNvSpPr txBox="1"/>
          <p:nvPr/>
        </p:nvSpPr>
        <p:spPr>
          <a:xfrm>
            <a:off x="1191950" y="1085100"/>
            <a:ext cx="3469200" cy="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rPr>
              <a:t>Could be strings like "?" or "NA" </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Could be really negative values like -99</a:t>
            </a:r>
            <a:endParaRPr>
              <a:solidFill>
                <a:schemeClr val="dk1"/>
              </a:solidFill>
            </a:endParaRPr>
          </a:p>
        </p:txBody>
      </p:sp>
      <p:sp>
        <p:nvSpPr>
          <p:cNvPr id="216" name="Google Shape;216;p39"/>
          <p:cNvSpPr txBox="1"/>
          <p:nvPr/>
        </p:nvSpPr>
        <p:spPr>
          <a:xfrm>
            <a:off x="5454550" y="1092000"/>
            <a:ext cx="2121900" cy="648000"/>
          </a:xfrm>
          <a:prstGeom prst="rect">
            <a:avLst/>
          </a:prstGeom>
          <a:noFill/>
          <a:ln cap="flat" cmpd="sng" w="28575">
            <a:solidFill>
              <a:srgbClr val="A9AA35"/>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1"/>
                </a:solidFill>
              </a:rPr>
              <a:t>Caution: m</a:t>
            </a:r>
            <a:r>
              <a:rPr lang="en">
                <a:solidFill>
                  <a:schemeClr val="dk1"/>
                </a:solidFill>
              </a:rPr>
              <a:t>issing values might not be missing</a:t>
            </a:r>
            <a:endParaRPr>
              <a:solidFill>
                <a:schemeClr val="dk1"/>
              </a:solidFill>
            </a:endParaRPr>
          </a:p>
        </p:txBody>
      </p:sp>
      <p:sp>
        <p:nvSpPr>
          <p:cNvPr id="217" name="Google Shape;217;p39"/>
          <p:cNvSpPr txBox="1"/>
          <p:nvPr/>
        </p:nvSpPr>
        <p:spPr>
          <a:xfrm>
            <a:off x="658550" y="3102657"/>
            <a:ext cx="2258400" cy="1049700"/>
          </a:xfrm>
          <a:prstGeom prst="rect">
            <a:avLst/>
          </a:prstGeom>
          <a:solidFill>
            <a:srgbClr val="705400"/>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a:solidFill>
                <a:schemeClr val="lt1"/>
              </a:solidFill>
            </a:endParaRPr>
          </a:p>
          <a:p>
            <a:pPr indent="0" lvl="0" marL="0" rtl="0" algn="l">
              <a:lnSpc>
                <a:spcPct val="115000"/>
              </a:lnSpc>
              <a:spcBef>
                <a:spcPts val="1200"/>
              </a:spcBef>
              <a:spcAft>
                <a:spcPts val="1200"/>
              </a:spcAft>
              <a:buNone/>
            </a:pPr>
            <a:r>
              <a:rPr b="1" lang="en">
                <a:solidFill>
                  <a:schemeClr val="lt1"/>
                </a:solidFill>
              </a:rPr>
              <a:t>drop</a:t>
            </a:r>
            <a:r>
              <a:rPr lang="en">
                <a:solidFill>
                  <a:schemeClr val="lt1"/>
                </a:solidFill>
              </a:rPr>
              <a:t> records with missing values</a:t>
            </a:r>
            <a:endParaRPr>
              <a:solidFill>
                <a:schemeClr val="lt1"/>
              </a:solidFill>
            </a:endParaRPr>
          </a:p>
        </p:txBody>
      </p:sp>
      <p:sp>
        <p:nvSpPr>
          <p:cNvPr id="218" name="Google Shape;218;p39"/>
          <p:cNvSpPr txBox="1"/>
          <p:nvPr/>
        </p:nvSpPr>
        <p:spPr>
          <a:xfrm>
            <a:off x="3086750" y="3102657"/>
            <a:ext cx="2258400" cy="1049700"/>
          </a:xfrm>
          <a:prstGeom prst="rect">
            <a:avLst/>
          </a:prstGeom>
          <a:solidFill>
            <a:srgbClr val="A9AA35"/>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lt1"/>
                </a:solidFill>
              </a:rPr>
              <a:t>Categorical</a:t>
            </a:r>
            <a:endParaRPr>
              <a:solidFill>
                <a:schemeClr val="lt1"/>
              </a:solidFill>
            </a:endParaRPr>
          </a:p>
          <a:p>
            <a:pPr indent="0" lvl="0" marL="0" rtl="0" algn="l">
              <a:lnSpc>
                <a:spcPct val="115000"/>
              </a:lnSpc>
              <a:spcBef>
                <a:spcPts val="1200"/>
              </a:spcBef>
              <a:spcAft>
                <a:spcPts val="1200"/>
              </a:spcAft>
              <a:buNone/>
            </a:pPr>
            <a:r>
              <a:rPr b="1" lang="en">
                <a:solidFill>
                  <a:schemeClr val="lt1"/>
                </a:solidFill>
              </a:rPr>
              <a:t>fill in</a:t>
            </a:r>
            <a:r>
              <a:rPr lang="en">
                <a:solidFill>
                  <a:schemeClr val="lt1"/>
                </a:solidFill>
              </a:rPr>
              <a:t> with "Missing" or create indicator variable</a:t>
            </a:r>
            <a:endParaRPr>
              <a:solidFill>
                <a:schemeClr val="lt1"/>
              </a:solidFill>
            </a:endParaRPr>
          </a:p>
        </p:txBody>
      </p:sp>
      <p:sp>
        <p:nvSpPr>
          <p:cNvPr id="219" name="Google Shape;219;p39"/>
          <p:cNvSpPr txBox="1"/>
          <p:nvPr/>
        </p:nvSpPr>
        <p:spPr>
          <a:xfrm>
            <a:off x="5530750" y="3102657"/>
            <a:ext cx="2921700" cy="1049700"/>
          </a:xfrm>
          <a:prstGeom prst="rect">
            <a:avLst/>
          </a:prstGeom>
          <a:solidFill>
            <a:srgbClr val="36174D"/>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lt1"/>
                </a:solidFill>
              </a:rPr>
              <a:t>Numeric</a:t>
            </a:r>
            <a:endParaRPr>
              <a:solidFill>
                <a:schemeClr val="lt1"/>
              </a:solidFill>
            </a:endParaRPr>
          </a:p>
          <a:p>
            <a:pPr indent="0" lvl="0" marL="0" rtl="0" algn="l">
              <a:lnSpc>
                <a:spcPct val="115000"/>
              </a:lnSpc>
              <a:spcBef>
                <a:spcPts val="1200"/>
              </a:spcBef>
              <a:spcAft>
                <a:spcPts val="1200"/>
              </a:spcAft>
              <a:buNone/>
            </a:pPr>
            <a:r>
              <a:rPr b="1" lang="en">
                <a:solidFill>
                  <a:schemeClr val="lt1"/>
                </a:solidFill>
              </a:rPr>
              <a:t>impute </a:t>
            </a:r>
            <a:r>
              <a:rPr lang="en">
                <a:solidFill>
                  <a:schemeClr val="lt1"/>
                </a:solidFill>
              </a:rPr>
              <a:t>with mean or median or mode, or using ML approach</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40"/>
          <p:cNvPicPr preferRelativeResize="0"/>
          <p:nvPr/>
        </p:nvPicPr>
        <p:blipFill>
          <a:blip r:embed="rId3">
            <a:alphaModFix/>
          </a:blip>
          <a:stretch>
            <a:fillRect/>
          </a:stretch>
        </p:blipFill>
        <p:spPr>
          <a:xfrm>
            <a:off x="152400" y="152400"/>
            <a:ext cx="8811238" cy="4569101"/>
          </a:xfrm>
          <a:prstGeom prst="rect">
            <a:avLst/>
          </a:prstGeom>
          <a:noFill/>
          <a:ln>
            <a:noFill/>
          </a:ln>
        </p:spPr>
      </p:pic>
      <p:sp>
        <p:nvSpPr>
          <p:cNvPr id="225" name="Google Shape;225;p40"/>
          <p:cNvSpPr/>
          <p:nvPr/>
        </p:nvSpPr>
        <p:spPr>
          <a:xfrm>
            <a:off x="3683400" y="2232950"/>
            <a:ext cx="888600" cy="1844100"/>
          </a:xfrm>
          <a:prstGeom prst="rect">
            <a:avLst/>
          </a:prstGeom>
          <a:solidFill>
            <a:srgbClr val="721E81">
              <a:alpha val="3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p40"/>
          <p:cNvSpPr/>
          <p:nvPr/>
        </p:nvSpPr>
        <p:spPr>
          <a:xfrm>
            <a:off x="2629575" y="1994775"/>
            <a:ext cx="2213700" cy="119700"/>
          </a:xfrm>
          <a:prstGeom prst="rect">
            <a:avLst/>
          </a:prstGeom>
          <a:solidFill>
            <a:srgbClr val="721E81">
              <a:alpha val="3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p40"/>
          <p:cNvSpPr/>
          <p:nvPr/>
        </p:nvSpPr>
        <p:spPr>
          <a:xfrm>
            <a:off x="2973925" y="1624325"/>
            <a:ext cx="403200" cy="192000"/>
          </a:xfrm>
          <a:prstGeom prst="rect">
            <a:avLst/>
          </a:prstGeom>
          <a:solidFill>
            <a:srgbClr val="A9AA35">
              <a:alpha val="33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41"/>
          <p:cNvPicPr preferRelativeResize="0"/>
          <p:nvPr/>
        </p:nvPicPr>
        <p:blipFill>
          <a:blip r:embed="rId3">
            <a:alphaModFix/>
          </a:blip>
          <a:stretch>
            <a:fillRect/>
          </a:stretch>
        </p:blipFill>
        <p:spPr>
          <a:xfrm>
            <a:off x="152400" y="152400"/>
            <a:ext cx="8625551" cy="4502299"/>
          </a:xfrm>
          <a:prstGeom prst="rect">
            <a:avLst/>
          </a:prstGeom>
          <a:noFill/>
          <a:ln>
            <a:noFill/>
          </a:ln>
        </p:spPr>
      </p:pic>
      <p:sp>
        <p:nvSpPr>
          <p:cNvPr id="233" name="Google Shape;233;p41"/>
          <p:cNvSpPr/>
          <p:nvPr/>
        </p:nvSpPr>
        <p:spPr>
          <a:xfrm>
            <a:off x="2664475" y="3845300"/>
            <a:ext cx="1099800" cy="155700"/>
          </a:xfrm>
          <a:prstGeom prst="rect">
            <a:avLst/>
          </a:prstGeom>
          <a:solidFill>
            <a:srgbClr val="721E81">
              <a:alpha val="3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 name="Google Shape;234;p41"/>
          <p:cNvSpPr/>
          <p:nvPr/>
        </p:nvSpPr>
        <p:spPr>
          <a:xfrm>
            <a:off x="2664475" y="2918550"/>
            <a:ext cx="1099800" cy="155700"/>
          </a:xfrm>
          <a:prstGeom prst="rect">
            <a:avLst/>
          </a:prstGeom>
          <a:solidFill>
            <a:srgbClr val="721E81">
              <a:alpha val="3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p41"/>
          <p:cNvSpPr/>
          <p:nvPr/>
        </p:nvSpPr>
        <p:spPr>
          <a:xfrm>
            <a:off x="2907250" y="2235325"/>
            <a:ext cx="803100" cy="192000"/>
          </a:xfrm>
          <a:prstGeom prst="rect">
            <a:avLst/>
          </a:prstGeom>
          <a:solidFill>
            <a:srgbClr val="A9AA35">
              <a:alpha val="33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grpSp>
        <p:nvGrpSpPr>
          <p:cNvPr id="240" name="Google Shape;240;p42"/>
          <p:cNvGrpSpPr/>
          <p:nvPr/>
        </p:nvGrpSpPr>
        <p:grpSpPr>
          <a:xfrm>
            <a:off x="311700" y="192400"/>
            <a:ext cx="8608800" cy="1950300"/>
            <a:chOff x="311700" y="192400"/>
            <a:chExt cx="8608800" cy="1950300"/>
          </a:xfrm>
        </p:grpSpPr>
        <p:sp>
          <p:nvSpPr>
            <p:cNvPr id="241" name="Google Shape;241;p42"/>
            <p:cNvSpPr txBox="1"/>
            <p:nvPr/>
          </p:nvSpPr>
          <p:spPr>
            <a:xfrm>
              <a:off x="311700" y="192400"/>
              <a:ext cx="8608800" cy="1950300"/>
            </a:xfrm>
            <a:prstGeom prst="rect">
              <a:avLst/>
            </a:prstGeom>
            <a:solidFill>
              <a:schemeClr val="lt2"/>
            </a:solid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en" sz="2200">
                  <a:solidFill>
                    <a:schemeClr val="dk1"/>
                  </a:solidFill>
                  <a:latin typeface="Staatliches"/>
                  <a:ea typeface="Staatliches"/>
                  <a:cs typeface="Staatliches"/>
                  <a:sym typeface="Staatliches"/>
                </a:rPr>
                <a:t>How to deal with missingness in features</a:t>
              </a:r>
              <a:endParaRPr sz="2200">
                <a:solidFill>
                  <a:schemeClr val="dk1"/>
                </a:solidFill>
                <a:latin typeface="Staatliches"/>
                <a:ea typeface="Staatliches"/>
                <a:cs typeface="Staatliches"/>
                <a:sym typeface="Staatliches"/>
              </a:endParaRPr>
            </a:p>
            <a:p>
              <a:pPr indent="0" lvl="0" marL="0" rtl="0" algn="l">
                <a:lnSpc>
                  <a:spcPct val="115000"/>
                </a:lnSpc>
                <a:spcBef>
                  <a:spcPts val="1200"/>
                </a:spcBef>
                <a:spcAft>
                  <a:spcPts val="0"/>
                </a:spcAft>
                <a:buNone/>
              </a:pPr>
              <a:r>
                <a:t/>
              </a:r>
              <a:endParaRPr sz="1800">
                <a:solidFill>
                  <a:schemeClr val="dk1"/>
                </a:solidFill>
              </a:endParaRPr>
            </a:p>
            <a:p>
              <a:pPr indent="0" lvl="0" marL="0" rtl="0" algn="l">
                <a:lnSpc>
                  <a:spcPct val="115000"/>
                </a:lnSpc>
                <a:spcBef>
                  <a:spcPts val="1200"/>
                </a:spcBef>
                <a:spcAft>
                  <a:spcPts val="0"/>
                </a:spcAft>
                <a:buNone/>
              </a:pPr>
              <a:r>
                <a:t/>
              </a:r>
              <a:endParaRPr sz="1800">
                <a:solidFill>
                  <a:schemeClr val="dk1"/>
                </a:solidFill>
              </a:endParaRPr>
            </a:p>
            <a:p>
              <a:pPr indent="0" lvl="0" marL="0" rtl="0" algn="l">
                <a:lnSpc>
                  <a:spcPct val="115000"/>
                </a:lnSpc>
                <a:spcBef>
                  <a:spcPts val="1200"/>
                </a:spcBef>
                <a:spcAft>
                  <a:spcPts val="1200"/>
                </a:spcAft>
                <a:buNone/>
              </a:pPr>
              <a:r>
                <a:t/>
              </a:r>
              <a:endParaRPr sz="1800">
                <a:solidFill>
                  <a:schemeClr val="dk1"/>
                </a:solidFill>
              </a:endParaRPr>
            </a:p>
          </p:txBody>
        </p:sp>
        <p:sp>
          <p:nvSpPr>
            <p:cNvPr id="242" name="Google Shape;242;p42"/>
            <p:cNvSpPr txBox="1"/>
            <p:nvPr/>
          </p:nvSpPr>
          <p:spPr>
            <a:xfrm>
              <a:off x="658550" y="892857"/>
              <a:ext cx="2258400" cy="1049700"/>
            </a:xfrm>
            <a:prstGeom prst="rect">
              <a:avLst/>
            </a:prstGeom>
            <a:solidFill>
              <a:srgbClr val="705400"/>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a:solidFill>
                  <a:schemeClr val="lt1"/>
                </a:solidFill>
              </a:endParaRPr>
            </a:p>
            <a:p>
              <a:pPr indent="0" lvl="0" marL="0" rtl="0" algn="l">
                <a:lnSpc>
                  <a:spcPct val="115000"/>
                </a:lnSpc>
                <a:spcBef>
                  <a:spcPts val="1200"/>
                </a:spcBef>
                <a:spcAft>
                  <a:spcPts val="1200"/>
                </a:spcAft>
                <a:buNone/>
              </a:pPr>
              <a:r>
                <a:rPr b="1" lang="en">
                  <a:solidFill>
                    <a:schemeClr val="lt1"/>
                  </a:solidFill>
                </a:rPr>
                <a:t>drop</a:t>
              </a:r>
              <a:r>
                <a:rPr lang="en">
                  <a:solidFill>
                    <a:schemeClr val="lt1"/>
                  </a:solidFill>
                </a:rPr>
                <a:t> records with missing values</a:t>
              </a:r>
              <a:endParaRPr>
                <a:solidFill>
                  <a:schemeClr val="lt1"/>
                </a:solidFill>
              </a:endParaRPr>
            </a:p>
          </p:txBody>
        </p:sp>
        <p:sp>
          <p:nvSpPr>
            <p:cNvPr id="243" name="Google Shape;243;p42"/>
            <p:cNvSpPr txBox="1"/>
            <p:nvPr/>
          </p:nvSpPr>
          <p:spPr>
            <a:xfrm>
              <a:off x="3086750" y="892857"/>
              <a:ext cx="2258400" cy="1049700"/>
            </a:xfrm>
            <a:prstGeom prst="rect">
              <a:avLst/>
            </a:prstGeom>
            <a:solidFill>
              <a:srgbClr val="A9AA35"/>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lt1"/>
                  </a:solidFill>
                </a:rPr>
                <a:t>Categorical</a:t>
              </a:r>
              <a:endParaRPr>
                <a:solidFill>
                  <a:schemeClr val="lt1"/>
                </a:solidFill>
              </a:endParaRPr>
            </a:p>
            <a:p>
              <a:pPr indent="0" lvl="0" marL="0" rtl="0" algn="l">
                <a:lnSpc>
                  <a:spcPct val="115000"/>
                </a:lnSpc>
                <a:spcBef>
                  <a:spcPts val="1200"/>
                </a:spcBef>
                <a:spcAft>
                  <a:spcPts val="1200"/>
                </a:spcAft>
                <a:buNone/>
              </a:pPr>
              <a:r>
                <a:rPr b="1" lang="en">
                  <a:solidFill>
                    <a:schemeClr val="lt1"/>
                  </a:solidFill>
                </a:rPr>
                <a:t>fill in</a:t>
              </a:r>
              <a:r>
                <a:rPr lang="en">
                  <a:solidFill>
                    <a:schemeClr val="lt1"/>
                  </a:solidFill>
                </a:rPr>
                <a:t> with "Missing" or create indicator variable</a:t>
              </a:r>
              <a:endParaRPr>
                <a:solidFill>
                  <a:schemeClr val="lt1"/>
                </a:solidFill>
              </a:endParaRPr>
            </a:p>
          </p:txBody>
        </p:sp>
        <p:sp>
          <p:nvSpPr>
            <p:cNvPr id="244" name="Google Shape;244;p42"/>
            <p:cNvSpPr txBox="1"/>
            <p:nvPr/>
          </p:nvSpPr>
          <p:spPr>
            <a:xfrm>
              <a:off x="5530750" y="892857"/>
              <a:ext cx="2921700" cy="1049700"/>
            </a:xfrm>
            <a:prstGeom prst="rect">
              <a:avLst/>
            </a:prstGeom>
            <a:solidFill>
              <a:srgbClr val="36174D"/>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lt1"/>
                  </a:solidFill>
                </a:rPr>
                <a:t>Numeric</a:t>
              </a:r>
              <a:endParaRPr>
                <a:solidFill>
                  <a:schemeClr val="lt1"/>
                </a:solidFill>
              </a:endParaRPr>
            </a:p>
            <a:p>
              <a:pPr indent="0" lvl="0" marL="0" rtl="0" algn="l">
                <a:lnSpc>
                  <a:spcPct val="115000"/>
                </a:lnSpc>
                <a:spcBef>
                  <a:spcPts val="1200"/>
                </a:spcBef>
                <a:spcAft>
                  <a:spcPts val="1200"/>
                </a:spcAft>
                <a:buNone/>
              </a:pPr>
              <a:r>
                <a:rPr b="1" lang="en">
                  <a:solidFill>
                    <a:schemeClr val="lt1"/>
                  </a:solidFill>
                </a:rPr>
                <a:t>impute </a:t>
              </a:r>
              <a:r>
                <a:rPr lang="en">
                  <a:solidFill>
                    <a:schemeClr val="lt1"/>
                  </a:solidFill>
                </a:rPr>
                <a:t>with mean or median or mode, or using ML approach</a:t>
              </a:r>
              <a:endParaRPr>
                <a:solidFill>
                  <a:schemeClr val="lt1"/>
                </a:solidFill>
              </a:endParaRPr>
            </a:p>
          </p:txBody>
        </p:sp>
      </p:grpSp>
      <p:sp>
        <p:nvSpPr>
          <p:cNvPr id="245" name="Google Shape;245;p42"/>
          <p:cNvSpPr txBox="1"/>
          <p:nvPr/>
        </p:nvSpPr>
        <p:spPr>
          <a:xfrm>
            <a:off x="311700" y="2366650"/>
            <a:ext cx="8608800" cy="2577000"/>
          </a:xfrm>
          <a:prstGeom prst="rect">
            <a:avLst/>
          </a:prstGeom>
          <a:solidFill>
            <a:schemeClr val="lt2"/>
          </a:solid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lang="en" sz="2200">
                <a:solidFill>
                  <a:schemeClr val="dk1"/>
                </a:solidFill>
                <a:latin typeface="Staatliches"/>
                <a:ea typeface="Staatliches"/>
                <a:cs typeface="Staatliches"/>
                <a:sym typeface="Staatliches"/>
              </a:rPr>
              <a:t>How to KNOW WHEN TO DROP </a:t>
            </a:r>
            <a:r>
              <a:rPr lang="en" sz="2200">
                <a:solidFill>
                  <a:srgbClr val="705400"/>
                </a:solidFill>
                <a:latin typeface="Staatliches"/>
                <a:ea typeface="Staatliches"/>
                <a:cs typeface="Staatliches"/>
                <a:sym typeface="Staatliches"/>
              </a:rPr>
              <a:t>records</a:t>
            </a:r>
            <a:endParaRPr sz="2200">
              <a:solidFill>
                <a:srgbClr val="705400"/>
              </a:solidFill>
              <a:latin typeface="Staatliches"/>
              <a:ea typeface="Staatliches"/>
              <a:cs typeface="Staatliches"/>
              <a:sym typeface="Staatliches"/>
            </a:endParaRPr>
          </a:p>
          <a:p>
            <a:pPr indent="0" lvl="0" marL="0" rtl="0" algn="l">
              <a:lnSpc>
                <a:spcPct val="115000"/>
              </a:lnSpc>
              <a:spcBef>
                <a:spcPts val="1200"/>
              </a:spcBef>
              <a:spcAft>
                <a:spcPts val="0"/>
              </a:spcAft>
              <a:buNone/>
            </a:pPr>
            <a:r>
              <a:t/>
            </a:r>
            <a:endParaRPr sz="1800">
              <a:solidFill>
                <a:schemeClr val="dk1"/>
              </a:solidFill>
            </a:endParaRPr>
          </a:p>
          <a:p>
            <a:pPr indent="0" lvl="0" marL="0" rtl="0" algn="l">
              <a:lnSpc>
                <a:spcPct val="115000"/>
              </a:lnSpc>
              <a:spcBef>
                <a:spcPts val="1200"/>
              </a:spcBef>
              <a:spcAft>
                <a:spcPts val="0"/>
              </a:spcAft>
              <a:buNone/>
            </a:pPr>
            <a:r>
              <a:t/>
            </a:r>
            <a:endParaRPr sz="1800">
              <a:solidFill>
                <a:schemeClr val="dk1"/>
              </a:solidFill>
            </a:endParaRPr>
          </a:p>
          <a:p>
            <a:pPr indent="0" lvl="0" marL="0" rtl="0" algn="l">
              <a:lnSpc>
                <a:spcPct val="115000"/>
              </a:lnSpc>
              <a:spcBef>
                <a:spcPts val="1200"/>
              </a:spcBef>
              <a:spcAft>
                <a:spcPts val="1200"/>
              </a:spcAft>
              <a:buNone/>
            </a:pPr>
            <a:r>
              <a:t/>
            </a:r>
            <a:endParaRPr sz="1800">
              <a:solidFill>
                <a:schemeClr val="dk1"/>
              </a:solidFill>
            </a:endParaRPr>
          </a:p>
        </p:txBody>
      </p:sp>
      <p:sp>
        <p:nvSpPr>
          <p:cNvPr id="246" name="Google Shape;246;p42"/>
          <p:cNvSpPr txBox="1"/>
          <p:nvPr/>
        </p:nvSpPr>
        <p:spPr>
          <a:xfrm>
            <a:off x="658550" y="3067066"/>
            <a:ext cx="1710900" cy="976500"/>
          </a:xfrm>
          <a:prstGeom prst="rect">
            <a:avLst/>
          </a:prstGeom>
          <a:solidFill>
            <a:srgbClr val="7054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a:solidFill>
                  <a:schemeClr val="lt1"/>
                </a:solidFill>
              </a:rPr>
              <a:t>column missing &lt;1% entries</a:t>
            </a:r>
            <a:endParaRPr>
              <a:solidFill>
                <a:schemeClr val="lt1"/>
              </a:solidFill>
            </a:endParaRPr>
          </a:p>
        </p:txBody>
      </p:sp>
      <p:sp>
        <p:nvSpPr>
          <p:cNvPr id="247" name="Google Shape;247;p42"/>
          <p:cNvSpPr txBox="1"/>
          <p:nvPr/>
        </p:nvSpPr>
        <p:spPr>
          <a:xfrm>
            <a:off x="2721725" y="3067075"/>
            <a:ext cx="1710900" cy="976500"/>
          </a:xfrm>
          <a:prstGeom prst="rect">
            <a:avLst/>
          </a:prstGeom>
          <a:solidFill>
            <a:srgbClr val="7054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a:solidFill>
                  <a:schemeClr val="lt1"/>
                </a:solidFill>
              </a:rPr>
              <a:t>record missing target variable</a:t>
            </a:r>
            <a:endParaRPr>
              <a:solidFill>
                <a:schemeClr val="lt1"/>
              </a:solidFill>
            </a:endParaRPr>
          </a:p>
        </p:txBody>
      </p:sp>
      <p:sp>
        <p:nvSpPr>
          <p:cNvPr id="248" name="Google Shape;248;p42"/>
          <p:cNvSpPr txBox="1"/>
          <p:nvPr/>
        </p:nvSpPr>
        <p:spPr>
          <a:xfrm>
            <a:off x="4784900" y="3067066"/>
            <a:ext cx="1710900" cy="976500"/>
          </a:xfrm>
          <a:prstGeom prst="rect">
            <a:avLst/>
          </a:prstGeom>
          <a:solidFill>
            <a:srgbClr val="7054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a:solidFill>
                  <a:schemeClr val="lt1"/>
                </a:solidFill>
              </a:rPr>
              <a:t>record missing  many entries</a:t>
            </a:r>
            <a:endParaRPr>
              <a:solidFill>
                <a:schemeClr val="lt1"/>
              </a:solidFill>
            </a:endParaRPr>
          </a:p>
        </p:txBody>
      </p:sp>
      <p:sp>
        <p:nvSpPr>
          <p:cNvPr id="249" name="Google Shape;249;p42"/>
          <p:cNvSpPr txBox="1"/>
          <p:nvPr/>
        </p:nvSpPr>
        <p:spPr>
          <a:xfrm>
            <a:off x="6848075" y="3067066"/>
            <a:ext cx="1710900" cy="976500"/>
          </a:xfrm>
          <a:prstGeom prst="rect">
            <a:avLst/>
          </a:prstGeom>
          <a:solidFill>
            <a:srgbClr val="949AF8"/>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rPr>
              <a:t>column missing many entries </a:t>
            </a:r>
            <a:endParaRPr>
              <a:solidFill>
                <a:schemeClr val="lt1"/>
              </a:solidFill>
            </a:endParaRPr>
          </a:p>
          <a:p>
            <a:pPr indent="0" lvl="0" marL="0" rtl="0" algn="ctr">
              <a:lnSpc>
                <a:spcPct val="115000"/>
              </a:lnSpc>
              <a:spcBef>
                <a:spcPts val="1200"/>
              </a:spcBef>
              <a:spcAft>
                <a:spcPts val="1200"/>
              </a:spcAft>
              <a:buNone/>
            </a:pPr>
            <a:r>
              <a:rPr lang="en">
                <a:solidFill>
                  <a:schemeClr val="lt1"/>
                </a:solidFill>
              </a:rPr>
              <a:t>drop column</a:t>
            </a:r>
            <a:endParaRPr>
              <a:solidFill>
                <a:schemeClr val="lt1"/>
              </a:solidFill>
            </a:endParaRPr>
          </a:p>
        </p:txBody>
      </p:sp>
      <p:sp>
        <p:nvSpPr>
          <p:cNvPr id="250" name="Google Shape;250;p42"/>
          <p:cNvSpPr txBox="1"/>
          <p:nvPr/>
        </p:nvSpPr>
        <p:spPr>
          <a:xfrm>
            <a:off x="741200" y="4189700"/>
            <a:ext cx="7731900" cy="400200"/>
          </a:xfrm>
          <a:prstGeom prst="rect">
            <a:avLst/>
          </a:prstGeom>
          <a:noFill/>
          <a:ln cap="flat" cmpd="sng" w="28575">
            <a:solidFill>
              <a:srgbClr val="A9AA35"/>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2"/>
                </a:solidFill>
              </a:rPr>
              <a:t>Caution: </a:t>
            </a:r>
            <a:r>
              <a:rPr lang="en">
                <a:solidFill>
                  <a:schemeClr val="dk2"/>
                </a:solidFill>
              </a:rPr>
              <a:t>be careful about dropping records- might make dataset unrepresentative of real-world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43"/>
          <p:cNvPicPr preferRelativeResize="0"/>
          <p:nvPr/>
        </p:nvPicPr>
        <p:blipFill>
          <a:blip r:embed="rId3">
            <a:alphaModFix/>
          </a:blip>
          <a:stretch>
            <a:fillRect/>
          </a:stretch>
        </p:blipFill>
        <p:spPr>
          <a:xfrm>
            <a:off x="152400" y="152400"/>
            <a:ext cx="8839204" cy="4536134"/>
          </a:xfrm>
          <a:prstGeom prst="rect">
            <a:avLst/>
          </a:prstGeom>
          <a:noFill/>
          <a:ln>
            <a:noFill/>
          </a:ln>
        </p:spPr>
      </p:pic>
      <p:sp>
        <p:nvSpPr>
          <p:cNvPr id="256" name="Google Shape;256;p43"/>
          <p:cNvSpPr/>
          <p:nvPr/>
        </p:nvSpPr>
        <p:spPr>
          <a:xfrm>
            <a:off x="3310500" y="2879650"/>
            <a:ext cx="877500" cy="192000"/>
          </a:xfrm>
          <a:prstGeom prst="rect">
            <a:avLst/>
          </a:prstGeom>
          <a:solidFill>
            <a:srgbClr val="A9AA35">
              <a:alpha val="33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43"/>
          <p:cNvSpPr/>
          <p:nvPr/>
        </p:nvSpPr>
        <p:spPr>
          <a:xfrm>
            <a:off x="2331200" y="1541025"/>
            <a:ext cx="2134800" cy="155700"/>
          </a:xfrm>
          <a:prstGeom prst="rect">
            <a:avLst/>
          </a:prstGeom>
          <a:solidFill>
            <a:srgbClr val="721E81">
              <a:alpha val="3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 name="Google Shape;258;p43"/>
          <p:cNvSpPr/>
          <p:nvPr/>
        </p:nvSpPr>
        <p:spPr>
          <a:xfrm>
            <a:off x="2518625" y="2192188"/>
            <a:ext cx="877500" cy="192000"/>
          </a:xfrm>
          <a:prstGeom prst="rect">
            <a:avLst/>
          </a:prstGeom>
          <a:solidFill>
            <a:srgbClr val="A9AA35">
              <a:alpha val="33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4"/>
          <p:cNvSpPr/>
          <p:nvPr/>
        </p:nvSpPr>
        <p:spPr>
          <a:xfrm>
            <a:off x="3310500" y="2879650"/>
            <a:ext cx="877500" cy="192000"/>
          </a:xfrm>
          <a:prstGeom prst="rect">
            <a:avLst/>
          </a:prstGeom>
          <a:solidFill>
            <a:srgbClr val="A9AA35">
              <a:alpha val="33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 name="Google Shape;264;p44"/>
          <p:cNvSpPr/>
          <p:nvPr/>
        </p:nvSpPr>
        <p:spPr>
          <a:xfrm>
            <a:off x="2331200" y="1541025"/>
            <a:ext cx="2134800" cy="155700"/>
          </a:xfrm>
          <a:prstGeom prst="rect">
            <a:avLst/>
          </a:prstGeom>
          <a:solidFill>
            <a:srgbClr val="721E81">
              <a:alpha val="3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 name="Google Shape;265;p44"/>
          <p:cNvSpPr/>
          <p:nvPr/>
        </p:nvSpPr>
        <p:spPr>
          <a:xfrm>
            <a:off x="2518625" y="2192188"/>
            <a:ext cx="877500" cy="192000"/>
          </a:xfrm>
          <a:prstGeom prst="rect">
            <a:avLst/>
          </a:prstGeom>
          <a:solidFill>
            <a:srgbClr val="A9AA35">
              <a:alpha val="33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6" name="Google Shape;266;p44"/>
          <p:cNvPicPr preferRelativeResize="0"/>
          <p:nvPr/>
        </p:nvPicPr>
        <p:blipFill rotWithShape="1">
          <a:blip r:embed="rId3">
            <a:alphaModFix/>
          </a:blip>
          <a:srcRect b="5633" l="0" r="3744" t="0"/>
          <a:stretch/>
        </p:blipFill>
        <p:spPr>
          <a:xfrm>
            <a:off x="152475" y="205975"/>
            <a:ext cx="8801423" cy="4415400"/>
          </a:xfrm>
          <a:prstGeom prst="rect">
            <a:avLst/>
          </a:prstGeom>
          <a:noFill/>
          <a:ln>
            <a:noFill/>
          </a:ln>
        </p:spPr>
      </p:pic>
      <p:sp>
        <p:nvSpPr>
          <p:cNvPr id="267" name="Google Shape;267;p44"/>
          <p:cNvSpPr/>
          <p:nvPr/>
        </p:nvSpPr>
        <p:spPr>
          <a:xfrm>
            <a:off x="3119950" y="1141100"/>
            <a:ext cx="1612500" cy="155700"/>
          </a:xfrm>
          <a:prstGeom prst="rect">
            <a:avLst/>
          </a:prstGeom>
          <a:solidFill>
            <a:srgbClr val="721E81">
              <a:alpha val="3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5"/>
          <p:cNvSpPr txBox="1"/>
          <p:nvPr>
            <p:ph idx="1" type="body"/>
          </p:nvPr>
        </p:nvSpPr>
        <p:spPr>
          <a:xfrm>
            <a:off x="311700" y="1228675"/>
            <a:ext cx="8608800" cy="2343900"/>
          </a:xfrm>
          <a:prstGeom prst="rect">
            <a:avLst/>
          </a:prstGeom>
          <a:solidFill>
            <a:schemeClr val="lt2"/>
          </a:solidFill>
        </p:spPr>
        <p:txBody>
          <a:bodyPr anchorCtr="0" anchor="t" bIns="91425" lIns="91425" spcFirstLastPara="1" rIns="91425" wrap="square" tIns="91425">
            <a:noAutofit/>
          </a:bodyPr>
          <a:lstStyle/>
          <a:p>
            <a:pPr indent="0" lvl="0" marL="457200" rtl="0" algn="l">
              <a:spcBef>
                <a:spcPts val="0"/>
              </a:spcBef>
              <a:spcAft>
                <a:spcPts val="0"/>
              </a:spcAft>
              <a:buNone/>
            </a:pPr>
            <a:r>
              <a:rPr lang="en" sz="2200">
                <a:solidFill>
                  <a:schemeClr val="dk1"/>
                </a:solidFill>
                <a:latin typeface="Staatliches"/>
                <a:ea typeface="Staatliches"/>
                <a:cs typeface="Staatliches"/>
                <a:sym typeface="Staatliches"/>
              </a:rPr>
              <a:t>Look for duplicate records</a:t>
            </a:r>
            <a:endParaRPr sz="2200">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273" name="Google Shape;273;p45"/>
          <p:cNvSpPr txBox="1"/>
          <p:nvPr/>
        </p:nvSpPr>
        <p:spPr>
          <a:xfrm>
            <a:off x="1191950" y="1847100"/>
            <a:ext cx="3469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dk1"/>
                </a:solidFill>
              </a:rPr>
              <a:t>all entries typically the same</a:t>
            </a:r>
            <a:endParaRPr>
              <a:solidFill>
                <a:schemeClr val="dk1"/>
              </a:solidFill>
            </a:endParaRPr>
          </a:p>
        </p:txBody>
      </p:sp>
      <p:sp>
        <p:nvSpPr>
          <p:cNvPr id="274" name="Google Shape;274;p45"/>
          <p:cNvSpPr txBox="1"/>
          <p:nvPr/>
        </p:nvSpPr>
        <p:spPr>
          <a:xfrm>
            <a:off x="4397625" y="1473150"/>
            <a:ext cx="4131000" cy="1699200"/>
          </a:xfrm>
          <a:prstGeom prst="rect">
            <a:avLst/>
          </a:prstGeom>
          <a:noFill/>
          <a:ln cap="flat" cmpd="sng" w="28575">
            <a:solidFill>
              <a:srgbClr val="A9AA35"/>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rPr>
              <a:t>Caution: </a:t>
            </a:r>
            <a:r>
              <a:rPr lang="en">
                <a:solidFill>
                  <a:schemeClr val="dk1"/>
                </a:solidFill>
              </a:rPr>
              <a:t>are these representing </a:t>
            </a:r>
            <a:r>
              <a:rPr b="1" lang="en">
                <a:solidFill>
                  <a:schemeClr val="dk1"/>
                </a:solidFill>
              </a:rPr>
              <a:t>one entity</a:t>
            </a:r>
            <a:r>
              <a:rPr lang="en">
                <a:solidFill>
                  <a:schemeClr val="dk1"/>
                </a:solidFill>
              </a:rPr>
              <a:t> (e.g. same person), or </a:t>
            </a:r>
            <a:r>
              <a:rPr b="1" lang="en">
                <a:solidFill>
                  <a:schemeClr val="dk1"/>
                </a:solidFill>
              </a:rPr>
              <a:t>two entities with same values</a:t>
            </a:r>
            <a:r>
              <a:rPr lang="en">
                <a:solidFill>
                  <a:schemeClr val="dk1"/>
                </a:solidFill>
              </a:rPr>
              <a:t> (eg. two people with same answers)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if same entity: probably drop one</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if different entities: probably keep both</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8"/>
          <p:cNvSpPr txBox="1"/>
          <p:nvPr/>
        </p:nvSpPr>
        <p:spPr>
          <a:xfrm>
            <a:off x="1506438" y="215125"/>
            <a:ext cx="6044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rPr>
              <a:t>Datasets This Week</a:t>
            </a:r>
            <a:endParaRPr>
              <a:solidFill>
                <a:schemeClr val="lt1"/>
              </a:solidFill>
            </a:endParaRPr>
          </a:p>
        </p:txBody>
      </p:sp>
      <p:sp>
        <p:nvSpPr>
          <p:cNvPr id="119" name="Google Shape;119;p28"/>
          <p:cNvSpPr txBox="1"/>
          <p:nvPr/>
        </p:nvSpPr>
        <p:spPr>
          <a:xfrm>
            <a:off x="1506438" y="215125"/>
            <a:ext cx="6044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rPr>
              <a:t>Datasets This Week</a:t>
            </a:r>
            <a:endParaRPr>
              <a:solidFill>
                <a:schemeClr val="lt1"/>
              </a:solidFill>
            </a:endParaRPr>
          </a:p>
        </p:txBody>
      </p:sp>
      <p:grpSp>
        <p:nvGrpSpPr>
          <p:cNvPr id="120" name="Google Shape;120;p28"/>
          <p:cNvGrpSpPr/>
          <p:nvPr/>
        </p:nvGrpSpPr>
        <p:grpSpPr>
          <a:xfrm>
            <a:off x="1729134" y="861617"/>
            <a:ext cx="2577936" cy="3981769"/>
            <a:chOff x="6047309" y="265350"/>
            <a:chExt cx="2821116" cy="4612800"/>
          </a:xfrm>
        </p:grpSpPr>
        <p:sp>
          <p:nvSpPr>
            <p:cNvPr id="121" name="Google Shape;121;p28"/>
            <p:cNvSpPr/>
            <p:nvPr/>
          </p:nvSpPr>
          <p:spPr>
            <a:xfrm>
              <a:off x="6047309" y="265350"/>
              <a:ext cx="2797200" cy="4612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28"/>
            <p:cNvSpPr txBox="1"/>
            <p:nvPr/>
          </p:nvSpPr>
          <p:spPr>
            <a:xfrm>
              <a:off x="6106938" y="349670"/>
              <a:ext cx="2678100" cy="74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t>Lecture</a:t>
              </a:r>
              <a:endParaRPr sz="3000">
                <a:solidFill>
                  <a:srgbClr val="000000"/>
                </a:solidFill>
              </a:endParaRPr>
            </a:p>
          </p:txBody>
        </p:sp>
        <p:sp>
          <p:nvSpPr>
            <p:cNvPr id="123" name="Google Shape;123;p28"/>
            <p:cNvSpPr txBox="1"/>
            <p:nvPr/>
          </p:nvSpPr>
          <p:spPr>
            <a:xfrm>
              <a:off x="6190326" y="3937833"/>
              <a:ext cx="2678100" cy="7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t>1994 Census</a:t>
              </a:r>
              <a:endParaRPr sz="1900">
                <a:solidFill>
                  <a:srgbClr val="000000"/>
                </a:solidFill>
              </a:endParaRPr>
            </a:p>
            <a:p>
              <a:pPr indent="0" lvl="0" marL="0" rtl="0" algn="ctr">
                <a:spcBef>
                  <a:spcPts val="0"/>
                </a:spcBef>
                <a:spcAft>
                  <a:spcPts val="0"/>
                </a:spcAft>
                <a:buNone/>
              </a:pPr>
              <a:r>
                <a:rPr lang="en" sz="1000">
                  <a:solidFill>
                    <a:srgbClr val="000000"/>
                  </a:solidFill>
                </a:rPr>
                <a:t>link: </a:t>
              </a:r>
              <a:r>
                <a:rPr lang="en" sz="1000" u="sng">
                  <a:solidFill>
                    <a:schemeClr val="hlink"/>
                  </a:solidFill>
                  <a:hlinkClick r:id="rId4"/>
                </a:rPr>
                <a:t>openml</a:t>
              </a:r>
              <a:endParaRPr sz="1000">
                <a:solidFill>
                  <a:srgbClr val="000000"/>
                </a:solidFill>
              </a:endParaRPr>
            </a:p>
          </p:txBody>
        </p:sp>
      </p:grpSp>
      <p:grpSp>
        <p:nvGrpSpPr>
          <p:cNvPr id="124" name="Google Shape;124;p28"/>
          <p:cNvGrpSpPr/>
          <p:nvPr/>
        </p:nvGrpSpPr>
        <p:grpSpPr>
          <a:xfrm>
            <a:off x="4490295" y="861617"/>
            <a:ext cx="2556081" cy="3981769"/>
            <a:chOff x="3173416" y="265350"/>
            <a:chExt cx="2797200" cy="4612800"/>
          </a:xfrm>
        </p:grpSpPr>
        <p:sp>
          <p:nvSpPr>
            <p:cNvPr id="125" name="Google Shape;125;p28"/>
            <p:cNvSpPr/>
            <p:nvPr/>
          </p:nvSpPr>
          <p:spPr>
            <a:xfrm>
              <a:off x="3173416" y="265350"/>
              <a:ext cx="2797200" cy="4612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28"/>
            <p:cNvSpPr txBox="1"/>
            <p:nvPr/>
          </p:nvSpPr>
          <p:spPr>
            <a:xfrm>
              <a:off x="3233026" y="349670"/>
              <a:ext cx="2678100" cy="74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t>HW + Lab</a:t>
              </a:r>
              <a:endParaRPr sz="3000">
                <a:solidFill>
                  <a:srgbClr val="000000"/>
                </a:solidFill>
              </a:endParaRPr>
            </a:p>
          </p:txBody>
        </p:sp>
        <p:sp>
          <p:nvSpPr>
            <p:cNvPr id="127" name="Google Shape;127;p28"/>
            <p:cNvSpPr txBox="1"/>
            <p:nvPr/>
          </p:nvSpPr>
          <p:spPr>
            <a:xfrm>
              <a:off x="3233026" y="3937833"/>
              <a:ext cx="2678100" cy="74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AirBnB</a:t>
              </a:r>
              <a:endParaRPr sz="2000">
                <a:solidFill>
                  <a:srgbClr val="000000"/>
                </a:solidFill>
              </a:endParaRPr>
            </a:p>
            <a:p>
              <a:pPr indent="0" lvl="0" marL="0" rtl="0" algn="ctr">
                <a:spcBef>
                  <a:spcPts val="0"/>
                </a:spcBef>
                <a:spcAft>
                  <a:spcPts val="0"/>
                </a:spcAft>
                <a:buClr>
                  <a:srgbClr val="000000"/>
                </a:buClr>
                <a:buSzPts val="1100"/>
                <a:buFont typeface="Arial"/>
                <a:buNone/>
              </a:pPr>
              <a:r>
                <a:rPr lang="en" sz="1000">
                  <a:solidFill>
                    <a:srgbClr val="000000"/>
                  </a:solidFill>
                </a:rPr>
                <a:t>link: </a:t>
              </a:r>
              <a:r>
                <a:rPr lang="en" sz="1000" u="sng">
                  <a:solidFill>
                    <a:schemeClr val="hlink"/>
                  </a:solidFill>
                  <a:hlinkClick r:id="rId5"/>
                </a:rPr>
                <a:t>openml</a:t>
              </a:r>
              <a:endParaRPr sz="1000">
                <a:solidFill>
                  <a:srgbClr val="000000"/>
                </a:solidFill>
              </a:endParaRPr>
            </a:p>
          </p:txBody>
        </p:sp>
      </p:grpSp>
      <p:pic>
        <p:nvPicPr>
          <p:cNvPr id="128" name="Google Shape;128;p28"/>
          <p:cNvPicPr preferRelativeResize="0"/>
          <p:nvPr/>
        </p:nvPicPr>
        <p:blipFill rotWithShape="1">
          <a:blip r:embed="rId6">
            <a:alphaModFix/>
          </a:blip>
          <a:srcRect b="13002" l="0" r="0" t="13451"/>
          <a:stretch/>
        </p:blipFill>
        <p:spPr>
          <a:xfrm>
            <a:off x="4844606" y="2050725"/>
            <a:ext cx="1994344" cy="1466700"/>
          </a:xfrm>
          <a:prstGeom prst="rect">
            <a:avLst/>
          </a:prstGeom>
          <a:noFill/>
          <a:ln>
            <a:noFill/>
          </a:ln>
        </p:spPr>
      </p:pic>
      <p:pic>
        <p:nvPicPr>
          <p:cNvPr id="129" name="Google Shape;129;p28"/>
          <p:cNvPicPr preferRelativeResize="0"/>
          <p:nvPr/>
        </p:nvPicPr>
        <p:blipFill rotWithShape="1">
          <a:blip r:embed="rId7">
            <a:alphaModFix/>
          </a:blip>
          <a:srcRect b="15454" l="0" r="0" t="0"/>
          <a:stretch/>
        </p:blipFill>
        <p:spPr>
          <a:xfrm>
            <a:off x="2154700" y="1967550"/>
            <a:ext cx="1734826" cy="1466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46"/>
          <p:cNvPicPr preferRelativeResize="0"/>
          <p:nvPr/>
        </p:nvPicPr>
        <p:blipFill>
          <a:blip r:embed="rId3">
            <a:alphaModFix/>
          </a:blip>
          <a:stretch>
            <a:fillRect/>
          </a:stretch>
        </p:blipFill>
        <p:spPr>
          <a:xfrm>
            <a:off x="120650" y="182425"/>
            <a:ext cx="8865674" cy="4562700"/>
          </a:xfrm>
          <a:prstGeom prst="rect">
            <a:avLst/>
          </a:prstGeom>
          <a:noFill/>
          <a:ln>
            <a:noFill/>
          </a:ln>
        </p:spPr>
      </p:pic>
      <p:sp>
        <p:nvSpPr>
          <p:cNvPr id="280" name="Google Shape;280;p46"/>
          <p:cNvSpPr/>
          <p:nvPr/>
        </p:nvSpPr>
        <p:spPr>
          <a:xfrm>
            <a:off x="2386750" y="2029825"/>
            <a:ext cx="557100" cy="192000"/>
          </a:xfrm>
          <a:prstGeom prst="rect">
            <a:avLst/>
          </a:prstGeom>
          <a:solidFill>
            <a:srgbClr val="721E81">
              <a:alpha val="3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p46"/>
          <p:cNvSpPr/>
          <p:nvPr/>
        </p:nvSpPr>
        <p:spPr>
          <a:xfrm>
            <a:off x="3273850" y="1657650"/>
            <a:ext cx="803100" cy="192000"/>
          </a:xfrm>
          <a:prstGeom prst="rect">
            <a:avLst/>
          </a:prstGeom>
          <a:solidFill>
            <a:srgbClr val="A9AA35">
              <a:alpha val="33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7"/>
          <p:cNvSpPr txBox="1"/>
          <p:nvPr/>
        </p:nvSpPr>
        <p:spPr>
          <a:xfrm>
            <a:off x="311700" y="411025"/>
            <a:ext cx="8608800" cy="3010500"/>
          </a:xfrm>
          <a:prstGeom prst="rect">
            <a:avLst/>
          </a:prstGeom>
          <a:solidFill>
            <a:schemeClr val="lt2"/>
          </a:solid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lang="en" sz="2200">
                <a:solidFill>
                  <a:schemeClr val="dk1"/>
                </a:solidFill>
                <a:latin typeface="Staatliches"/>
                <a:ea typeface="Staatliches"/>
                <a:cs typeface="Staatliches"/>
                <a:sym typeface="Staatliches"/>
              </a:rPr>
              <a:t>How to KNOW WHEN TO DROP </a:t>
            </a:r>
            <a:r>
              <a:rPr lang="en" sz="2200">
                <a:solidFill>
                  <a:srgbClr val="949AF8"/>
                </a:solidFill>
                <a:latin typeface="Staatliches"/>
                <a:ea typeface="Staatliches"/>
                <a:cs typeface="Staatliches"/>
                <a:sym typeface="Staatliches"/>
              </a:rPr>
              <a:t>features</a:t>
            </a:r>
            <a:endParaRPr sz="2200">
              <a:solidFill>
                <a:srgbClr val="949AF8"/>
              </a:solidFill>
              <a:latin typeface="Staatliches"/>
              <a:ea typeface="Staatliches"/>
              <a:cs typeface="Staatliches"/>
              <a:sym typeface="Staatliches"/>
            </a:endParaRPr>
          </a:p>
          <a:p>
            <a:pPr indent="0" lvl="0" marL="0" rtl="0" algn="l">
              <a:lnSpc>
                <a:spcPct val="115000"/>
              </a:lnSpc>
              <a:spcBef>
                <a:spcPts val="1200"/>
              </a:spcBef>
              <a:spcAft>
                <a:spcPts val="0"/>
              </a:spcAft>
              <a:buNone/>
            </a:pPr>
            <a:r>
              <a:t/>
            </a:r>
            <a:endParaRPr sz="1800">
              <a:solidFill>
                <a:schemeClr val="dk1"/>
              </a:solidFill>
            </a:endParaRPr>
          </a:p>
          <a:p>
            <a:pPr indent="0" lvl="0" marL="0" rtl="0" algn="l">
              <a:lnSpc>
                <a:spcPct val="115000"/>
              </a:lnSpc>
              <a:spcBef>
                <a:spcPts val="1200"/>
              </a:spcBef>
              <a:spcAft>
                <a:spcPts val="0"/>
              </a:spcAft>
              <a:buNone/>
            </a:pPr>
            <a:r>
              <a:t/>
            </a:r>
            <a:endParaRPr sz="1800">
              <a:solidFill>
                <a:schemeClr val="dk1"/>
              </a:solidFill>
            </a:endParaRPr>
          </a:p>
          <a:p>
            <a:pPr indent="0" lvl="0" marL="0" rtl="0" algn="l">
              <a:lnSpc>
                <a:spcPct val="115000"/>
              </a:lnSpc>
              <a:spcBef>
                <a:spcPts val="1200"/>
              </a:spcBef>
              <a:spcAft>
                <a:spcPts val="1200"/>
              </a:spcAft>
              <a:buNone/>
            </a:pPr>
            <a:r>
              <a:t/>
            </a:r>
            <a:endParaRPr sz="1800">
              <a:solidFill>
                <a:schemeClr val="dk1"/>
              </a:solidFill>
            </a:endParaRPr>
          </a:p>
        </p:txBody>
      </p:sp>
      <p:sp>
        <p:nvSpPr>
          <p:cNvPr id="287" name="Google Shape;287;p47"/>
          <p:cNvSpPr txBox="1"/>
          <p:nvPr/>
        </p:nvSpPr>
        <p:spPr>
          <a:xfrm>
            <a:off x="6717750" y="1040360"/>
            <a:ext cx="1710900" cy="2138100"/>
          </a:xfrm>
          <a:prstGeom prst="rect">
            <a:avLst/>
          </a:prstGeom>
          <a:solidFill>
            <a:srgbClr val="949AF8"/>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rPr>
              <a:t>column missing many entries </a:t>
            </a:r>
            <a:endParaRPr>
              <a:solidFill>
                <a:schemeClr val="lt1"/>
              </a:solidFill>
            </a:endParaRPr>
          </a:p>
          <a:p>
            <a:pPr indent="0" lvl="0" marL="0" rtl="0" algn="ctr">
              <a:lnSpc>
                <a:spcPct val="115000"/>
              </a:lnSpc>
              <a:spcBef>
                <a:spcPts val="1200"/>
              </a:spcBef>
              <a:spcAft>
                <a:spcPts val="0"/>
              </a:spcAft>
              <a:buNone/>
            </a:pPr>
            <a:r>
              <a:rPr lang="en">
                <a:solidFill>
                  <a:schemeClr val="lt1"/>
                </a:solidFill>
              </a:rPr>
              <a:t>&gt; 10% definitely</a:t>
            </a:r>
            <a:endParaRPr>
              <a:solidFill>
                <a:schemeClr val="lt1"/>
              </a:solidFill>
            </a:endParaRPr>
          </a:p>
          <a:p>
            <a:pPr indent="0" lvl="0" marL="0" rtl="0" algn="ctr">
              <a:lnSpc>
                <a:spcPct val="115000"/>
              </a:lnSpc>
              <a:spcBef>
                <a:spcPts val="1200"/>
              </a:spcBef>
              <a:spcAft>
                <a:spcPts val="1200"/>
              </a:spcAft>
              <a:buNone/>
            </a:pPr>
            <a:r>
              <a:rPr lang="en">
                <a:solidFill>
                  <a:schemeClr val="lt1"/>
                </a:solidFill>
              </a:rPr>
              <a:t>more than 5%, consider</a:t>
            </a:r>
            <a:endParaRPr>
              <a:solidFill>
                <a:schemeClr val="lt1"/>
              </a:solidFill>
            </a:endParaRPr>
          </a:p>
        </p:txBody>
      </p:sp>
      <p:sp>
        <p:nvSpPr>
          <p:cNvPr id="288" name="Google Shape;288;p47"/>
          <p:cNvSpPr txBox="1"/>
          <p:nvPr/>
        </p:nvSpPr>
        <p:spPr>
          <a:xfrm>
            <a:off x="673950" y="3688225"/>
            <a:ext cx="7837200" cy="8019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rPr>
              <a:t>We often e</a:t>
            </a:r>
            <a:r>
              <a:rPr lang="en">
                <a:solidFill>
                  <a:schemeClr val="dk2"/>
                </a:solidFill>
              </a:rPr>
              <a:t>xperiment with including and/or excluding features and see how it affects performance</a:t>
            </a:r>
            <a:endParaRPr>
              <a:solidFill>
                <a:schemeClr val="dk2"/>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2"/>
                </a:solidFill>
              </a:rPr>
              <a:t>This means multiple recipes to pair with each model</a:t>
            </a:r>
            <a:endParaRPr/>
          </a:p>
        </p:txBody>
      </p:sp>
      <p:sp>
        <p:nvSpPr>
          <p:cNvPr id="289" name="Google Shape;289;p47"/>
          <p:cNvSpPr txBox="1"/>
          <p:nvPr/>
        </p:nvSpPr>
        <p:spPr>
          <a:xfrm>
            <a:off x="861700" y="1047035"/>
            <a:ext cx="2472600" cy="2138100"/>
          </a:xfrm>
          <a:prstGeom prst="rect">
            <a:avLst/>
          </a:prstGeom>
          <a:solidFill>
            <a:srgbClr val="949AF8"/>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rPr>
              <a:t>not useful </a:t>
            </a:r>
            <a:endParaRPr>
              <a:solidFill>
                <a:schemeClr val="lt1"/>
              </a:solidFill>
            </a:endParaRPr>
          </a:p>
          <a:p>
            <a:pPr indent="0" lvl="0" marL="0" rtl="0" algn="l">
              <a:lnSpc>
                <a:spcPct val="115000"/>
              </a:lnSpc>
              <a:spcBef>
                <a:spcPts val="1200"/>
              </a:spcBef>
              <a:spcAft>
                <a:spcPts val="0"/>
              </a:spcAft>
              <a:buNone/>
            </a:pPr>
            <a:r>
              <a:rPr lang="en">
                <a:solidFill>
                  <a:schemeClr val="lt1"/>
                </a:solidFill>
              </a:rPr>
              <a:t>only one value which doesn't help distinguish between examples or EDA</a:t>
            </a:r>
            <a:endParaRPr>
              <a:solidFill>
                <a:schemeClr val="lt1"/>
              </a:solidFill>
            </a:endParaRPr>
          </a:p>
          <a:p>
            <a:pPr indent="0" lvl="0" marL="0" rtl="0" algn="l">
              <a:lnSpc>
                <a:spcPct val="115000"/>
              </a:lnSpc>
              <a:spcBef>
                <a:spcPts val="1200"/>
              </a:spcBef>
              <a:spcAft>
                <a:spcPts val="1200"/>
              </a:spcAft>
              <a:buNone/>
            </a:pPr>
            <a:r>
              <a:rPr lang="en">
                <a:solidFill>
                  <a:schemeClr val="lt1"/>
                </a:solidFill>
              </a:rPr>
              <a:t>domain knowledge → not useful, would just add noise</a:t>
            </a:r>
            <a:endParaRPr>
              <a:solidFill>
                <a:schemeClr val="lt1"/>
              </a:solidFill>
            </a:endParaRPr>
          </a:p>
        </p:txBody>
      </p:sp>
      <p:sp>
        <p:nvSpPr>
          <p:cNvPr id="290" name="Google Shape;290;p47"/>
          <p:cNvSpPr txBox="1"/>
          <p:nvPr/>
        </p:nvSpPr>
        <p:spPr>
          <a:xfrm>
            <a:off x="3786675" y="1047035"/>
            <a:ext cx="2472600" cy="2138100"/>
          </a:xfrm>
          <a:prstGeom prst="rect">
            <a:avLst/>
          </a:prstGeom>
          <a:solidFill>
            <a:srgbClr val="949AF8"/>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rPr>
              <a:t>too</a:t>
            </a:r>
            <a:r>
              <a:rPr lang="en">
                <a:solidFill>
                  <a:schemeClr val="lt1"/>
                </a:solidFill>
              </a:rPr>
              <a:t> useful </a:t>
            </a:r>
            <a:endParaRPr>
              <a:solidFill>
                <a:schemeClr val="lt1"/>
              </a:solidFill>
            </a:endParaRPr>
          </a:p>
          <a:p>
            <a:pPr indent="0" lvl="0" marL="0" rtl="0" algn="l">
              <a:lnSpc>
                <a:spcPct val="115000"/>
              </a:lnSpc>
              <a:spcBef>
                <a:spcPts val="1200"/>
              </a:spcBef>
              <a:spcAft>
                <a:spcPts val="1200"/>
              </a:spcAft>
              <a:buNone/>
            </a:pPr>
            <a:r>
              <a:rPr lang="en">
                <a:solidFill>
                  <a:schemeClr val="lt1"/>
                </a:solidFill>
              </a:rPr>
              <a:t>ID number or key as this uniquely identifies example and can lead to overfitting</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8"/>
          <p:cNvPicPr preferRelativeResize="0"/>
          <p:nvPr/>
        </p:nvPicPr>
        <p:blipFill rotWithShape="1">
          <a:blip r:embed="rId3">
            <a:alphaModFix/>
          </a:blip>
          <a:srcRect b="1970" l="0" r="0" t="0"/>
          <a:stretch/>
        </p:blipFill>
        <p:spPr>
          <a:xfrm>
            <a:off x="141300" y="203075"/>
            <a:ext cx="8774426" cy="4418300"/>
          </a:xfrm>
          <a:prstGeom prst="rect">
            <a:avLst/>
          </a:prstGeom>
          <a:noFill/>
          <a:ln>
            <a:noFill/>
          </a:ln>
        </p:spPr>
      </p:pic>
      <p:sp>
        <p:nvSpPr>
          <p:cNvPr id="296" name="Google Shape;296;p48"/>
          <p:cNvSpPr/>
          <p:nvPr/>
        </p:nvSpPr>
        <p:spPr>
          <a:xfrm>
            <a:off x="3451600" y="1646550"/>
            <a:ext cx="480900" cy="192000"/>
          </a:xfrm>
          <a:prstGeom prst="rect">
            <a:avLst/>
          </a:prstGeom>
          <a:solidFill>
            <a:srgbClr val="A9AA35">
              <a:alpha val="33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 name="Google Shape;297;p48"/>
          <p:cNvSpPr/>
          <p:nvPr/>
        </p:nvSpPr>
        <p:spPr>
          <a:xfrm>
            <a:off x="3515125" y="4365150"/>
            <a:ext cx="1272900" cy="192000"/>
          </a:xfrm>
          <a:prstGeom prst="rect">
            <a:avLst/>
          </a:prstGeom>
          <a:solidFill>
            <a:srgbClr val="A9AA35">
              <a:alpha val="33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 name="Google Shape;298;p48"/>
          <p:cNvSpPr/>
          <p:nvPr/>
        </p:nvSpPr>
        <p:spPr>
          <a:xfrm>
            <a:off x="2394725" y="2087800"/>
            <a:ext cx="738000" cy="123000"/>
          </a:xfrm>
          <a:prstGeom prst="rect">
            <a:avLst/>
          </a:prstGeom>
          <a:solidFill>
            <a:srgbClr val="721E81">
              <a:alpha val="3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9" name="Google Shape;299;p48"/>
          <p:cNvSpPr/>
          <p:nvPr/>
        </p:nvSpPr>
        <p:spPr>
          <a:xfrm>
            <a:off x="2394725" y="2673450"/>
            <a:ext cx="738000" cy="123000"/>
          </a:xfrm>
          <a:prstGeom prst="rect">
            <a:avLst/>
          </a:prstGeom>
          <a:solidFill>
            <a:srgbClr val="721E81">
              <a:alpha val="3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 name="Google Shape;300;p48"/>
          <p:cNvSpPr/>
          <p:nvPr/>
        </p:nvSpPr>
        <p:spPr>
          <a:xfrm>
            <a:off x="2394725" y="2210800"/>
            <a:ext cx="927000" cy="192000"/>
          </a:xfrm>
          <a:prstGeom prst="rect">
            <a:avLst/>
          </a:prstGeom>
          <a:solidFill>
            <a:srgbClr val="721E81">
              <a:alpha val="3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 name="Google Shape;301;p48"/>
          <p:cNvSpPr txBox="1"/>
          <p:nvPr/>
        </p:nvSpPr>
        <p:spPr>
          <a:xfrm>
            <a:off x="3932500" y="2710350"/>
            <a:ext cx="2332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100">
                <a:solidFill>
                  <a:schemeClr val="dk1"/>
                </a:solidFill>
              </a:rPr>
              <a:t>consideration needed</a:t>
            </a:r>
            <a:endParaRPr/>
          </a:p>
        </p:txBody>
      </p:sp>
      <p:sp>
        <p:nvSpPr>
          <p:cNvPr id="302" name="Google Shape;302;p48"/>
          <p:cNvSpPr/>
          <p:nvPr/>
        </p:nvSpPr>
        <p:spPr>
          <a:xfrm>
            <a:off x="3099425" y="2706736"/>
            <a:ext cx="922050" cy="259025"/>
          </a:xfrm>
          <a:custGeom>
            <a:rect b="b" l="l" r="r" t="t"/>
            <a:pathLst>
              <a:path extrusionOk="0" h="10361" w="36882">
                <a:moveTo>
                  <a:pt x="36882" y="8598"/>
                </a:moveTo>
                <a:cubicBezTo>
                  <a:pt x="33623" y="8820"/>
                  <a:pt x="21255" y="11265"/>
                  <a:pt x="17330" y="9932"/>
                </a:cubicBezTo>
                <a:cubicBezTo>
                  <a:pt x="13405" y="8599"/>
                  <a:pt x="16219" y="2081"/>
                  <a:pt x="13331" y="600"/>
                </a:cubicBezTo>
                <a:cubicBezTo>
                  <a:pt x="10443" y="-881"/>
                  <a:pt x="2222" y="970"/>
                  <a:pt x="0" y="1044"/>
                </a:cubicBezTo>
              </a:path>
            </a:pathLst>
          </a:custGeom>
          <a:noFill/>
          <a:ln cap="flat" cmpd="sng" w="9525">
            <a:solidFill>
              <a:schemeClr val="dk2"/>
            </a:solidFill>
            <a:prstDash val="solid"/>
            <a:round/>
            <a:headEnd len="med" w="med" type="none"/>
            <a:tailEnd len="med" w="med" type="stealth"/>
          </a:ln>
        </p:spPr>
      </p:sp>
      <p:sp>
        <p:nvSpPr>
          <p:cNvPr id="303" name="Google Shape;303;p48"/>
          <p:cNvSpPr txBox="1"/>
          <p:nvPr/>
        </p:nvSpPr>
        <p:spPr>
          <a:xfrm>
            <a:off x="3932500" y="2129800"/>
            <a:ext cx="12729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100">
                <a:solidFill>
                  <a:schemeClr val="dk1"/>
                </a:solidFill>
              </a:rPr>
              <a:t>keep one</a:t>
            </a:r>
            <a:endParaRPr/>
          </a:p>
        </p:txBody>
      </p:sp>
      <p:sp>
        <p:nvSpPr>
          <p:cNvPr id="304" name="Google Shape;304;p48"/>
          <p:cNvSpPr/>
          <p:nvPr/>
        </p:nvSpPr>
        <p:spPr>
          <a:xfrm>
            <a:off x="3299400" y="2299575"/>
            <a:ext cx="722075" cy="22225"/>
          </a:xfrm>
          <a:custGeom>
            <a:rect b="b" l="l" r="r" t="t"/>
            <a:pathLst>
              <a:path extrusionOk="0" h="889" w="28883">
                <a:moveTo>
                  <a:pt x="28883" y="0"/>
                </a:moveTo>
                <a:cubicBezTo>
                  <a:pt x="24069" y="148"/>
                  <a:pt x="4814" y="741"/>
                  <a:pt x="0" y="889"/>
                </a:cubicBezTo>
              </a:path>
            </a:pathLst>
          </a:custGeom>
          <a:noFill/>
          <a:ln cap="flat" cmpd="sng" w="9525">
            <a:solidFill>
              <a:schemeClr val="dk2"/>
            </a:solidFill>
            <a:prstDash val="solid"/>
            <a:round/>
            <a:headEnd len="med" w="med" type="none"/>
            <a:tailEnd len="med" w="med" type="stealth"/>
          </a:ln>
        </p:spPr>
      </p:sp>
      <p:sp>
        <p:nvSpPr>
          <p:cNvPr id="305" name="Google Shape;305;p48"/>
          <p:cNvSpPr txBox="1"/>
          <p:nvPr/>
        </p:nvSpPr>
        <p:spPr>
          <a:xfrm>
            <a:off x="3451600" y="1892075"/>
            <a:ext cx="2299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100">
                <a:solidFill>
                  <a:schemeClr val="dk1"/>
                </a:solidFill>
              </a:rPr>
              <a:t>not useful (for now)</a:t>
            </a:r>
            <a:endParaRPr/>
          </a:p>
        </p:txBody>
      </p:sp>
      <p:sp>
        <p:nvSpPr>
          <p:cNvPr id="306" name="Google Shape;306;p48"/>
          <p:cNvSpPr/>
          <p:nvPr/>
        </p:nvSpPr>
        <p:spPr>
          <a:xfrm>
            <a:off x="3143875" y="2006121"/>
            <a:ext cx="344375" cy="104600"/>
          </a:xfrm>
          <a:custGeom>
            <a:rect b="b" l="l" r="r" t="t"/>
            <a:pathLst>
              <a:path extrusionOk="0" h="4184" w="13775">
                <a:moveTo>
                  <a:pt x="13775" y="1962"/>
                </a:moveTo>
                <a:cubicBezTo>
                  <a:pt x="12812" y="1666"/>
                  <a:pt x="10294" y="-185"/>
                  <a:pt x="7998" y="185"/>
                </a:cubicBezTo>
                <a:cubicBezTo>
                  <a:pt x="5702" y="555"/>
                  <a:pt x="1333" y="3518"/>
                  <a:pt x="0" y="4184"/>
                </a:cubicBezTo>
              </a:path>
            </a:pathLst>
          </a:custGeom>
          <a:noFill/>
          <a:ln cap="flat" cmpd="sng" w="9525">
            <a:solidFill>
              <a:schemeClr val="dk2"/>
            </a:solidFill>
            <a:prstDash val="solid"/>
            <a:round/>
            <a:headEnd len="med" w="med" type="none"/>
            <a:tailEnd len="med" w="med" type="stealth"/>
          </a:ln>
        </p:spPr>
      </p:sp>
      <p:sp>
        <p:nvSpPr>
          <p:cNvPr id="307" name="Google Shape;307;p48"/>
          <p:cNvSpPr txBox="1"/>
          <p:nvPr/>
        </p:nvSpPr>
        <p:spPr>
          <a:xfrm>
            <a:off x="6806725" y="2463325"/>
            <a:ext cx="1758600" cy="938100"/>
          </a:xfrm>
          <a:prstGeom prst="rect">
            <a:avLst/>
          </a:prstGeom>
          <a:noFill/>
          <a:ln cap="flat" cmpd="sng" w="9525">
            <a:solidFill>
              <a:srgbClr val="9334E6"/>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100">
                <a:solidFill>
                  <a:schemeClr val="dk1"/>
                </a:solidFill>
              </a:rPr>
              <a:t>marital</a:t>
            </a:r>
            <a:r>
              <a:rPr lang="en" sz="1100">
                <a:solidFill>
                  <a:schemeClr val="dk1"/>
                </a:solidFill>
              </a:rPr>
              <a:t>.status and native.country may not be useful, so consider these as well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9"/>
          <p:cNvPicPr preferRelativeResize="0"/>
          <p:nvPr/>
        </p:nvPicPr>
        <p:blipFill>
          <a:blip r:embed="rId3">
            <a:alphaModFix/>
          </a:blip>
          <a:stretch>
            <a:fillRect/>
          </a:stretch>
        </p:blipFill>
        <p:spPr>
          <a:xfrm>
            <a:off x="111075" y="276275"/>
            <a:ext cx="8630349" cy="4487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3">
            <a:alphaModFix/>
          </a:blip>
          <a:srcRect b="33461" l="0" r="0" t="0"/>
          <a:stretch/>
        </p:blipFill>
        <p:spPr>
          <a:xfrm>
            <a:off x="1891500" y="727150"/>
            <a:ext cx="4865875" cy="1350500"/>
          </a:xfrm>
          <a:prstGeom prst="rect">
            <a:avLst/>
          </a:prstGeom>
          <a:noFill/>
          <a:ln>
            <a:noFill/>
          </a:ln>
        </p:spPr>
      </p:pic>
      <p:pic>
        <p:nvPicPr>
          <p:cNvPr id="318" name="Google Shape;318;p50"/>
          <p:cNvPicPr preferRelativeResize="0"/>
          <p:nvPr/>
        </p:nvPicPr>
        <p:blipFill>
          <a:blip r:embed="rId4">
            <a:alphaModFix/>
          </a:blip>
          <a:stretch>
            <a:fillRect/>
          </a:stretch>
        </p:blipFill>
        <p:spPr>
          <a:xfrm>
            <a:off x="1322575" y="2389788"/>
            <a:ext cx="3018419" cy="2563437"/>
          </a:xfrm>
          <a:prstGeom prst="rect">
            <a:avLst/>
          </a:prstGeom>
          <a:noFill/>
          <a:ln>
            <a:noFill/>
          </a:ln>
        </p:spPr>
      </p:pic>
      <p:pic>
        <p:nvPicPr>
          <p:cNvPr id="319" name="Google Shape;319;p50"/>
          <p:cNvPicPr preferRelativeResize="0"/>
          <p:nvPr/>
        </p:nvPicPr>
        <p:blipFill>
          <a:blip r:embed="rId5">
            <a:alphaModFix/>
          </a:blip>
          <a:stretch>
            <a:fillRect/>
          </a:stretch>
        </p:blipFill>
        <p:spPr>
          <a:xfrm>
            <a:off x="4307544" y="2389788"/>
            <a:ext cx="3135633" cy="2563437"/>
          </a:xfrm>
          <a:prstGeom prst="rect">
            <a:avLst/>
          </a:prstGeom>
          <a:noFill/>
          <a:ln>
            <a:noFill/>
          </a:ln>
        </p:spPr>
      </p:pic>
      <p:sp>
        <p:nvSpPr>
          <p:cNvPr id="320" name="Google Shape;320;p50"/>
          <p:cNvSpPr txBox="1"/>
          <p:nvPr/>
        </p:nvSpPr>
        <p:spPr>
          <a:xfrm>
            <a:off x="1017775" y="111075"/>
            <a:ext cx="6580800" cy="523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200">
                <a:solidFill>
                  <a:schemeClr val="dk1"/>
                </a:solidFill>
                <a:latin typeface="Staatliches"/>
                <a:ea typeface="Staatliches"/>
                <a:cs typeface="Staatliches"/>
                <a:sym typeface="Staatliches"/>
              </a:rPr>
              <a:t>Feature selection takes time and knowledge</a:t>
            </a:r>
            <a:endParaRPr/>
          </a:p>
        </p:txBody>
      </p:sp>
      <p:sp>
        <p:nvSpPr>
          <p:cNvPr id="321" name="Google Shape;321;p50"/>
          <p:cNvSpPr txBox="1"/>
          <p:nvPr/>
        </p:nvSpPr>
        <p:spPr>
          <a:xfrm>
            <a:off x="1017775" y="1942800"/>
            <a:ext cx="6580800" cy="523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200">
                <a:solidFill>
                  <a:schemeClr val="dk1"/>
                </a:solidFill>
                <a:latin typeface="Staatliches"/>
                <a:ea typeface="Staatliches"/>
                <a:cs typeface="Staatliches"/>
                <a:sym typeface="Staatliches"/>
              </a:rPr>
              <a:t>Everyone is in the same boat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Staatliches"/>
                <a:ea typeface="Staatliches"/>
                <a:cs typeface="Staatliches"/>
                <a:sym typeface="Staatliches"/>
              </a:rPr>
              <a:t>Data cleaning and preprocessing</a:t>
            </a:r>
            <a:endParaRPr>
              <a:latin typeface="Staatliches"/>
              <a:ea typeface="Staatliches"/>
              <a:cs typeface="Staatliches"/>
              <a:sym typeface="Staatliches"/>
            </a:endParaRPr>
          </a:p>
        </p:txBody>
      </p:sp>
      <p:sp>
        <p:nvSpPr>
          <p:cNvPr id="327" name="Google Shape;327;p51"/>
          <p:cNvSpPr txBox="1"/>
          <p:nvPr/>
        </p:nvSpPr>
        <p:spPr>
          <a:xfrm>
            <a:off x="585675" y="1068650"/>
            <a:ext cx="8157300" cy="1503000"/>
          </a:xfrm>
          <a:prstGeom prst="rect">
            <a:avLst/>
          </a:prstGeom>
          <a:solidFill>
            <a:schemeClr val="lt2"/>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Good data cleaning and preprocessing </a:t>
            </a:r>
            <a:r>
              <a:rPr b="1" lang="en">
                <a:solidFill>
                  <a:schemeClr val="dk1"/>
                </a:solidFill>
              </a:rPr>
              <a:t>takes a lot of time and effort</a:t>
            </a:r>
            <a:r>
              <a:rPr lang="en">
                <a:solidFill>
                  <a:schemeClr val="dk1"/>
                </a:solidFill>
              </a:rPr>
              <a:t>, and is the </a:t>
            </a:r>
            <a:r>
              <a:rPr b="1" lang="en">
                <a:solidFill>
                  <a:schemeClr val="dk1"/>
                </a:solidFill>
              </a:rPr>
              <a:t>most impactful</a:t>
            </a:r>
            <a:r>
              <a:rPr lang="en">
                <a:solidFill>
                  <a:schemeClr val="dk1"/>
                </a:solidFill>
              </a:rPr>
              <a:t> thing you can do to </a:t>
            </a:r>
            <a:r>
              <a:rPr b="1" lang="en">
                <a:solidFill>
                  <a:schemeClr val="dk1"/>
                </a:solidFill>
              </a:rPr>
              <a:t>improve performance</a:t>
            </a:r>
            <a:r>
              <a:rPr lang="en">
                <a:solidFill>
                  <a:schemeClr val="dk1"/>
                </a:solidFill>
              </a:rPr>
              <a:t> of your models</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
        <p:nvSpPr>
          <p:cNvPr id="328" name="Google Shape;328;p51"/>
          <p:cNvSpPr txBox="1"/>
          <p:nvPr/>
        </p:nvSpPr>
        <p:spPr>
          <a:xfrm>
            <a:off x="585675" y="2710625"/>
            <a:ext cx="8157300" cy="21108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Staatliches"/>
                <a:ea typeface="Staatliches"/>
                <a:cs typeface="Staatliches"/>
                <a:sym typeface="Staatliches"/>
              </a:rPr>
              <a:t>Think carefully about any changes you make</a:t>
            </a:r>
            <a:endParaRPr sz="1800">
              <a:solidFill>
                <a:schemeClr val="dk1"/>
              </a:solidFill>
              <a:latin typeface="Staatliches"/>
              <a:ea typeface="Staatliches"/>
              <a:cs typeface="Staatliches"/>
              <a:sym typeface="Staatliches"/>
            </a:endParaRPr>
          </a:p>
          <a:p>
            <a:pPr indent="0" lvl="0" marL="0" rtl="0" algn="l">
              <a:lnSpc>
                <a:spcPct val="115000"/>
              </a:lnSpc>
              <a:spcBef>
                <a:spcPts val="1200"/>
              </a:spcBef>
              <a:spcAft>
                <a:spcPts val="0"/>
              </a:spcAft>
              <a:buNone/>
            </a:pPr>
            <a:r>
              <a:rPr lang="en">
                <a:solidFill>
                  <a:schemeClr val="dk1"/>
                </a:solidFill>
              </a:rPr>
              <a:t>Does it make sense? What is an argument for making this change? What is an argument against it?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What will be the impact? Both on your model, and when your model is used?</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Doing nothing is a choice</a:t>
            </a:r>
            <a:r>
              <a:rPr lang="en">
                <a:solidFill>
                  <a:schemeClr val="dk1"/>
                </a:solidFill>
              </a:rPr>
              <a:t> - can be good or bad</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Consult others!</a:t>
            </a:r>
            <a:endParaRPr>
              <a:solidFill>
                <a:schemeClr val="dk1"/>
              </a:solidFill>
            </a:endParaRPr>
          </a:p>
        </p:txBody>
      </p:sp>
      <p:sp>
        <p:nvSpPr>
          <p:cNvPr id="329" name="Google Shape;329;p51"/>
          <p:cNvSpPr txBox="1"/>
          <p:nvPr/>
        </p:nvSpPr>
        <p:spPr>
          <a:xfrm>
            <a:off x="1597425" y="1783875"/>
            <a:ext cx="6108900" cy="652500"/>
          </a:xfrm>
          <a:prstGeom prst="rect">
            <a:avLst/>
          </a:prstGeom>
          <a:solidFill>
            <a:srgbClr val="A9AA35"/>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chemeClr val="lt1"/>
                </a:solidFill>
              </a:rPr>
              <a:t>"Models are only as good as the data they’re trained on." </a:t>
            </a:r>
            <a:endParaRPr sz="1600">
              <a:solidFill>
                <a:schemeClr val="lt1"/>
              </a:solidFill>
            </a:endParaRPr>
          </a:p>
          <a:p>
            <a:pPr indent="0" lvl="0" marL="0" rtl="0" algn="ctr">
              <a:lnSpc>
                <a:spcPct val="115000"/>
              </a:lnSpc>
              <a:spcBef>
                <a:spcPts val="0"/>
              </a:spcBef>
              <a:spcAft>
                <a:spcPts val="0"/>
              </a:spcAft>
              <a:buNone/>
            </a:pPr>
            <a:r>
              <a:rPr lang="en" sz="1200">
                <a:solidFill>
                  <a:schemeClr val="lt1"/>
                </a:solidFill>
              </a:rPr>
              <a:t>- Cathy O’Neil author of Weapons of Math Destruction</a:t>
            </a:r>
            <a:endParaRPr sz="12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52"/>
          <p:cNvPicPr preferRelativeResize="0"/>
          <p:nvPr/>
        </p:nvPicPr>
        <p:blipFill>
          <a:blip r:embed="rId3">
            <a:alphaModFix/>
          </a:blip>
          <a:stretch>
            <a:fillRect/>
          </a:stretch>
        </p:blipFill>
        <p:spPr>
          <a:xfrm>
            <a:off x="523875" y="542925"/>
            <a:ext cx="8096250" cy="4057650"/>
          </a:xfrm>
          <a:prstGeom prst="rect">
            <a:avLst/>
          </a:prstGeom>
          <a:noFill/>
          <a:ln>
            <a:noFill/>
          </a:ln>
        </p:spPr>
      </p:pic>
      <p:sp>
        <p:nvSpPr>
          <p:cNvPr id="335" name="Google Shape;335;p52"/>
          <p:cNvSpPr txBox="1"/>
          <p:nvPr>
            <p:ph idx="1" type="body"/>
          </p:nvPr>
        </p:nvSpPr>
        <p:spPr>
          <a:xfrm>
            <a:off x="588775" y="4483700"/>
            <a:ext cx="8031300" cy="472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t>Facial recognition dataset (</a:t>
            </a:r>
            <a:r>
              <a:rPr lang="en" sz="1200" u="sng">
                <a:solidFill>
                  <a:schemeClr val="hlink"/>
                </a:solidFill>
                <a:hlinkClick r:id="rId4"/>
              </a:rPr>
              <a:t>Labeled Faces in the Wild </a:t>
            </a:r>
            <a:r>
              <a:rPr lang="en" sz="1200"/>
              <a:t>or LFW) is more than 75% male and more than 80% white</a:t>
            </a:r>
            <a:endParaRPr sz="1300"/>
          </a:p>
        </p:txBody>
      </p:sp>
      <p:sp>
        <p:nvSpPr>
          <p:cNvPr id="336" name="Google Shape;336;p52"/>
          <p:cNvSpPr txBox="1"/>
          <p:nvPr/>
        </p:nvSpPr>
        <p:spPr>
          <a:xfrm>
            <a:off x="1597425" y="1783875"/>
            <a:ext cx="6108900" cy="652500"/>
          </a:xfrm>
          <a:prstGeom prst="rect">
            <a:avLst/>
          </a:prstGeom>
          <a:solidFill>
            <a:srgbClr val="A9AA35"/>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chemeClr val="lt1"/>
                </a:solidFill>
              </a:rPr>
              <a:t>"Models are only as good as the data they’re trained on." </a:t>
            </a:r>
            <a:endParaRPr sz="1600">
              <a:solidFill>
                <a:schemeClr val="lt1"/>
              </a:solidFill>
            </a:endParaRPr>
          </a:p>
          <a:p>
            <a:pPr indent="0" lvl="0" marL="0" rtl="0" algn="ctr">
              <a:lnSpc>
                <a:spcPct val="115000"/>
              </a:lnSpc>
              <a:spcBef>
                <a:spcPts val="0"/>
              </a:spcBef>
              <a:spcAft>
                <a:spcPts val="0"/>
              </a:spcAft>
              <a:buNone/>
            </a:pPr>
            <a:r>
              <a:rPr lang="en" sz="1200">
                <a:solidFill>
                  <a:schemeClr val="lt1"/>
                </a:solidFill>
              </a:rPr>
              <a:t>- Cathy O’Neil author of Weapons of Math Destruction</a:t>
            </a:r>
            <a:endParaRPr sz="1200">
              <a:solidFill>
                <a:schemeClr val="lt1"/>
              </a:solidFill>
            </a:endParaRPr>
          </a:p>
        </p:txBody>
      </p:sp>
      <p:sp>
        <p:nvSpPr>
          <p:cNvPr id="337" name="Google Shape;337;p52"/>
          <p:cNvSpPr txBox="1"/>
          <p:nvPr/>
        </p:nvSpPr>
        <p:spPr>
          <a:xfrm>
            <a:off x="523950" y="152400"/>
            <a:ext cx="8096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300">
                <a:solidFill>
                  <a:schemeClr val="dk1"/>
                </a:solidFill>
              </a:rPr>
              <a:t>Even the best data cleaning can't always fix flawed data</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pic>
        <p:nvPicPr>
          <p:cNvPr descr="🎼 | Listen on Spotify, Apple music and more&#10;→  https://fanlink.to/ChillSynthwave&#10;&#10;🎶 Subscribe to this channel for more synthwave music&#10;→ https://bit.ly/synthwave-channel&#10;&#10;🌎 | Lofi Girl on all social media&#10;→  https://fanlink.to/lofigirl-social&#10;&#10;👕 | Lofi Girl merch&#10;→  https://bit.ly/Iofigirl-shop&#10;&#10;🎭 | Create your lofi avatar now&#10;→  https://lofigirl.com/generator/&#10;&#10;💬 | Join the Lofi Girl community&#10;→   https://bit.ly/lofigirl-discord&#10;→   https://bit.ly/lofigirl-reddit&#10;&#10;🎨 | Art by Lofi Studio (full list of artists here)&#10;→  https://www.instagram.com/p/CrlCU3msh49/&#10;&#10;📝 | Submit your music / art&#10;→  https://bit.ly/lofi-submission" id="342" name="Google Shape;342;p53" title="synthwave radio 🌌 - beats to chill/game to">
            <a:hlinkClick r:id="rId4"/>
          </p:cNvPr>
          <p:cNvPicPr preferRelativeResize="0"/>
          <p:nvPr/>
        </p:nvPicPr>
        <p:blipFill>
          <a:blip r:embed="rId5">
            <a:alphaModFix/>
          </a:blip>
          <a:stretch>
            <a:fillRect/>
          </a:stretch>
        </p:blipFill>
        <p:spPr>
          <a:xfrm>
            <a:off x="135850" y="4657597"/>
            <a:ext cx="561450" cy="315811"/>
          </a:xfrm>
          <a:prstGeom prst="rect">
            <a:avLst/>
          </a:prstGeom>
          <a:noFill/>
          <a:ln>
            <a:noFill/>
          </a:ln>
        </p:spPr>
      </p:pic>
      <p:sp>
        <p:nvSpPr>
          <p:cNvPr id="343" name="Google Shape;343;p53"/>
          <p:cNvSpPr/>
          <p:nvPr/>
        </p:nvSpPr>
        <p:spPr>
          <a:xfrm>
            <a:off x="2293625" y="967750"/>
            <a:ext cx="4953000" cy="2689800"/>
          </a:xfrm>
          <a:prstGeom prst="roundRect">
            <a:avLst>
              <a:gd fmla="val 16667" name="adj"/>
            </a:avLst>
          </a:prstGeom>
          <a:solidFill>
            <a:srgbClr val="BE86B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latin typeface="Staatliches"/>
                <a:ea typeface="Staatliches"/>
                <a:cs typeface="Staatliches"/>
                <a:sym typeface="Staatliches"/>
              </a:rPr>
              <a:t>Work Time</a:t>
            </a:r>
            <a:endParaRPr sz="2800">
              <a:solidFill>
                <a:schemeClr val="dk1"/>
              </a:solidFill>
              <a:latin typeface="Staatliches"/>
              <a:ea typeface="Staatliches"/>
              <a:cs typeface="Staatliches"/>
              <a:sym typeface="Staatliches"/>
            </a:endParaRPr>
          </a:p>
          <a:p>
            <a:pPr indent="0" lvl="0" marL="0" rtl="0" algn="ctr">
              <a:spcBef>
                <a:spcPts val="0"/>
              </a:spcBef>
              <a:spcAft>
                <a:spcPts val="0"/>
              </a:spcAft>
              <a:buNone/>
            </a:pPr>
            <a:r>
              <a:rPr b="1" lang="en" sz="2800">
                <a:solidFill>
                  <a:srgbClr val="7F1E15"/>
                </a:solidFill>
              </a:rPr>
              <a:t>HW4 Q#1-2</a:t>
            </a:r>
            <a:endParaRPr b="1" sz="2800">
              <a:solidFill>
                <a:srgbClr val="7F1E15"/>
              </a:solidFill>
            </a:endParaRPr>
          </a:p>
          <a:p>
            <a:pPr indent="0" lvl="0" marL="0" rtl="0" algn="ctr">
              <a:spcBef>
                <a:spcPts val="0"/>
              </a:spcBef>
              <a:spcAft>
                <a:spcPts val="0"/>
              </a:spcAft>
              <a:buClr>
                <a:schemeClr val="dk1"/>
              </a:buClr>
              <a:buSzPts val="1100"/>
              <a:buFont typeface="Arial"/>
              <a:buNone/>
            </a:pPr>
            <a:r>
              <a:t/>
            </a:r>
            <a:endParaRPr b="1" sz="2800">
              <a:solidFill>
                <a:srgbClr val="7F1E15"/>
              </a:solidFill>
            </a:endParaRPr>
          </a:p>
          <a:p>
            <a:pPr indent="0" lvl="0" marL="0" rtl="0" algn="ctr">
              <a:spcBef>
                <a:spcPts val="0"/>
              </a:spcBef>
              <a:spcAft>
                <a:spcPts val="0"/>
              </a:spcAft>
              <a:buClr>
                <a:schemeClr val="dk1"/>
              </a:buClr>
              <a:buSzPts val="1100"/>
              <a:buFont typeface="Arial"/>
              <a:buNone/>
            </a:pPr>
            <a:r>
              <a:rPr lang="en">
                <a:solidFill>
                  <a:schemeClr val="dk1"/>
                </a:solidFill>
              </a:rPr>
              <a:t>Let’s get a start on some more homework questions. Grab a partner to get started.</a:t>
            </a:r>
            <a:endParaRPr>
              <a:solidFill>
                <a:schemeClr val="dk1"/>
              </a:solidFill>
            </a:endParaRPr>
          </a:p>
          <a:p>
            <a:pPr indent="0" lvl="0" marL="0" rtl="0" algn="ctr">
              <a:spcBef>
                <a:spcPts val="0"/>
              </a:spcBef>
              <a:spcAft>
                <a:spcPts val="0"/>
              </a:spcAft>
              <a:buClr>
                <a:schemeClr val="dk1"/>
              </a:buClr>
              <a:buSzPts val="1100"/>
              <a:buFont typeface="Arial"/>
              <a:buNone/>
            </a:pPr>
            <a:r>
              <a:t/>
            </a:r>
            <a:endParaRPr>
              <a:solidFill>
                <a:schemeClr val="dk1"/>
              </a:solidFill>
            </a:endParaRPr>
          </a:p>
          <a:p>
            <a:pPr indent="0" lvl="0" marL="0" rtl="0" algn="ctr">
              <a:spcBef>
                <a:spcPts val="0"/>
              </a:spcBef>
              <a:spcAft>
                <a:spcPts val="0"/>
              </a:spcAft>
              <a:buClr>
                <a:schemeClr val="dk1"/>
              </a:buClr>
              <a:buSzPts val="1100"/>
              <a:buFont typeface="Arial"/>
              <a:buNone/>
            </a:pPr>
            <a:r>
              <a:rPr lang="en" u="sng">
                <a:solidFill>
                  <a:schemeClr val="hlink"/>
                </a:solidFill>
                <a:hlinkClick r:id="rId6"/>
              </a:rPr>
              <a:t>View on our website</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pic>
        <p:nvPicPr>
          <p:cNvPr descr="🎼 | Listen on Spotify, Apple music and more&#10;→  https://fanlink.to/ChillSynthwave&#10;&#10;🎶 Subscribe to this channel for more synthwave music&#10;→ https://bit.ly/synthwave-channel&#10;&#10;🌎 | Lofi Girl on all social media&#10;→  https://fanlink.to/lofigirl-social&#10;&#10;👕 | Lofi Girl merch&#10;→  https://bit.ly/Iofigirl-shop&#10;&#10;🎭 | Create your lofi avatar now&#10;→  https://lofigirl.com/generator/&#10;&#10;💬 | Join the Lofi Girl community&#10;→   https://bit.ly/lofigirl-discord&#10;→   https://bit.ly/lofigirl-reddit&#10;&#10;🎨 | Art by Lofi Studio (full list of artists here)&#10;→  https://www.instagram.com/p/CrlCU3msh49/&#10;&#10;📝 | Submit your music / art&#10;→  https://bit.ly/lofi-submission" id="348" name="Google Shape;348;p54" title="synthwave radio 🌌 - beats to chill/game to">
            <a:hlinkClick r:id="rId4"/>
          </p:cNvPr>
          <p:cNvPicPr preferRelativeResize="0"/>
          <p:nvPr/>
        </p:nvPicPr>
        <p:blipFill>
          <a:blip r:embed="rId5">
            <a:alphaModFix/>
          </a:blip>
          <a:stretch>
            <a:fillRect/>
          </a:stretch>
        </p:blipFill>
        <p:spPr>
          <a:xfrm>
            <a:off x="135850" y="4657597"/>
            <a:ext cx="561450" cy="315811"/>
          </a:xfrm>
          <a:prstGeom prst="rect">
            <a:avLst/>
          </a:prstGeom>
          <a:noFill/>
          <a:ln>
            <a:noFill/>
          </a:ln>
        </p:spPr>
      </p:pic>
      <p:sp>
        <p:nvSpPr>
          <p:cNvPr id="349" name="Google Shape;349;p54"/>
          <p:cNvSpPr/>
          <p:nvPr/>
        </p:nvSpPr>
        <p:spPr>
          <a:xfrm>
            <a:off x="2166300" y="1146750"/>
            <a:ext cx="4811400" cy="2850000"/>
          </a:xfrm>
          <a:prstGeom prst="roundRect">
            <a:avLst>
              <a:gd fmla="val 16667" name="adj"/>
            </a:avLst>
          </a:prstGeom>
          <a:solidFill>
            <a:srgbClr val="9D9F24"/>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chemeClr val="dk1"/>
              </a:buClr>
              <a:buSzPts val="1100"/>
              <a:buFont typeface="Arial"/>
              <a:buNone/>
            </a:pPr>
            <a:r>
              <a:rPr lang="en" sz="4950">
                <a:solidFill>
                  <a:schemeClr val="dk1"/>
                </a:solidFill>
                <a:latin typeface="Staatliches"/>
                <a:ea typeface="Staatliches"/>
                <a:cs typeface="Staatliches"/>
                <a:sym typeface="Staatliches"/>
              </a:rPr>
              <a:t>Machine Learning</a:t>
            </a:r>
            <a:endParaRPr sz="4950">
              <a:solidFill>
                <a:schemeClr val="dk1"/>
              </a:solidFill>
              <a:latin typeface="Staatliches"/>
              <a:ea typeface="Staatliches"/>
              <a:cs typeface="Staatliches"/>
              <a:sym typeface="Staatliches"/>
            </a:endParaRPr>
          </a:p>
          <a:p>
            <a:pPr indent="0" lvl="0" marL="0" rtl="0" algn="ctr">
              <a:lnSpc>
                <a:spcPct val="80000"/>
              </a:lnSpc>
              <a:spcBef>
                <a:spcPts val="0"/>
              </a:spcBef>
              <a:spcAft>
                <a:spcPts val="0"/>
              </a:spcAft>
              <a:buClr>
                <a:schemeClr val="dk1"/>
              </a:buClr>
              <a:buSzPts val="1100"/>
              <a:buFont typeface="Arial"/>
              <a:buNone/>
            </a:pPr>
            <a:r>
              <a:rPr lang="en" sz="2538">
                <a:solidFill>
                  <a:schemeClr val="dk1"/>
                </a:solidFill>
                <a:latin typeface="Staatliches"/>
                <a:ea typeface="Staatliches"/>
                <a:cs typeface="Staatliches"/>
                <a:sym typeface="Staatliches"/>
              </a:rPr>
              <a:t>With python</a:t>
            </a:r>
            <a:endParaRPr sz="2538">
              <a:solidFill>
                <a:schemeClr val="dk1"/>
              </a:solidFill>
              <a:latin typeface="Staatliches"/>
              <a:ea typeface="Staatliches"/>
              <a:cs typeface="Staatliches"/>
              <a:sym typeface="Staatliches"/>
            </a:endParaRPr>
          </a:p>
          <a:p>
            <a:pPr indent="0" lvl="0" marL="0" rtl="0" algn="l">
              <a:lnSpc>
                <a:spcPct val="80000"/>
              </a:lnSpc>
              <a:spcBef>
                <a:spcPts val="0"/>
              </a:spcBef>
              <a:spcAft>
                <a:spcPts val="0"/>
              </a:spcAft>
              <a:buClr>
                <a:schemeClr val="dk1"/>
              </a:buClr>
              <a:buSzPts val="1100"/>
              <a:buFont typeface="Arial"/>
              <a:buNone/>
            </a:pPr>
            <a:r>
              <a:t/>
            </a:r>
            <a:endParaRPr sz="4000">
              <a:solidFill>
                <a:schemeClr val="dk1"/>
              </a:solidFill>
              <a:latin typeface="Staatliches"/>
              <a:ea typeface="Staatliches"/>
              <a:cs typeface="Staatliches"/>
              <a:sym typeface="Staatliches"/>
            </a:endParaRPr>
          </a:p>
          <a:p>
            <a:pPr indent="0" lvl="0" marL="0" rtl="0" algn="ctr">
              <a:lnSpc>
                <a:spcPct val="80000"/>
              </a:lnSpc>
              <a:spcBef>
                <a:spcPts val="0"/>
              </a:spcBef>
              <a:spcAft>
                <a:spcPts val="0"/>
              </a:spcAft>
              <a:buClr>
                <a:schemeClr val="dk1"/>
              </a:buClr>
              <a:buSzPts val="1100"/>
              <a:buFont typeface="Arial"/>
              <a:buNone/>
            </a:pPr>
            <a:r>
              <a:rPr lang="en" sz="3622">
                <a:solidFill>
                  <a:schemeClr val="lt1"/>
                </a:solidFill>
                <a:latin typeface="Staatliches"/>
                <a:ea typeface="Staatliches"/>
                <a:cs typeface="Staatliches"/>
                <a:sym typeface="Staatliches"/>
              </a:rPr>
              <a:t>data</a:t>
            </a:r>
            <a:r>
              <a:rPr b="1" lang="en" sz="3622">
                <a:solidFill>
                  <a:schemeClr val="lt1"/>
                </a:solidFill>
                <a:latin typeface="Source Code Pro"/>
                <a:ea typeface="Source Code Pro"/>
                <a:cs typeface="Source Code Pro"/>
                <a:sym typeface="Source Code Pro"/>
              </a:rPr>
              <a:t>2</a:t>
            </a:r>
            <a:r>
              <a:rPr lang="en" sz="3622">
                <a:solidFill>
                  <a:schemeClr val="dk1"/>
                </a:solidFill>
                <a:latin typeface="Staatliches"/>
                <a:ea typeface="Staatliches"/>
                <a:cs typeface="Staatliches"/>
                <a:sym typeface="Staatliches"/>
              </a:rPr>
              <a:t>: working with data</a:t>
            </a:r>
            <a:r>
              <a:rPr lang="en" sz="2422">
                <a:solidFill>
                  <a:schemeClr val="dk1"/>
                </a:solidFill>
                <a:latin typeface="Staatliches"/>
                <a:ea typeface="Staatliches"/>
                <a:cs typeface="Staatliches"/>
                <a:sym typeface="Staatliches"/>
              </a:rPr>
              <a:t> </a:t>
            </a:r>
            <a:endParaRPr sz="2422">
              <a:solidFill>
                <a:schemeClr val="dk1"/>
              </a:solidFill>
              <a:latin typeface="Staatliches"/>
              <a:ea typeface="Staatliches"/>
              <a:cs typeface="Staatliches"/>
              <a:sym typeface="Staatliches"/>
            </a:endParaRPr>
          </a:p>
          <a:p>
            <a:pPr indent="0" lvl="0" marL="0" rtl="0" algn="ctr">
              <a:lnSpc>
                <a:spcPct val="80000"/>
              </a:lnSpc>
              <a:spcBef>
                <a:spcPts val="0"/>
              </a:spcBef>
              <a:spcAft>
                <a:spcPts val="0"/>
              </a:spcAft>
              <a:buClr>
                <a:schemeClr val="dk1"/>
              </a:buClr>
              <a:buSzPts val="1100"/>
              <a:buFont typeface="Arial"/>
              <a:buNone/>
            </a:pPr>
            <a:r>
              <a:rPr lang="en">
                <a:solidFill>
                  <a:schemeClr val="dk1"/>
                </a:solidFill>
              </a:rPr>
              <a:t>feature engineering + transformations</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D9F24"/>
        </a:solidFill>
      </p:bgPr>
    </p:bg>
    <p:spTree>
      <p:nvGrpSpPr>
        <p:cNvPr id="353" name="Shape 353"/>
        <p:cNvGrpSpPr/>
        <p:nvPr/>
      </p:nvGrpSpPr>
      <p:grpSpPr>
        <a:xfrm>
          <a:off x="0" y="0"/>
          <a:ext cx="0" cy="0"/>
          <a:chOff x="0" y="0"/>
          <a:chExt cx="0" cy="0"/>
        </a:xfrm>
      </p:grpSpPr>
      <p:sp>
        <p:nvSpPr>
          <p:cNvPr id="354" name="Google Shape;354;p55"/>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lnSpc>
                <a:spcPct val="80000"/>
              </a:lnSpc>
              <a:spcBef>
                <a:spcPts val="0"/>
              </a:spcBef>
              <a:spcAft>
                <a:spcPts val="0"/>
              </a:spcAft>
              <a:buNone/>
            </a:pPr>
            <a:r>
              <a:rPr b="1" lang="en" sz="6650">
                <a:solidFill>
                  <a:srgbClr val="36174D"/>
                </a:solidFill>
                <a:latin typeface="Staatliches"/>
                <a:ea typeface="Staatliches"/>
                <a:cs typeface="Staatliches"/>
                <a:sym typeface="Staatliches"/>
              </a:rPr>
              <a:t>Colab workbook</a:t>
            </a:r>
            <a:endParaRPr b="1" sz="6650">
              <a:solidFill>
                <a:srgbClr val="36174D"/>
              </a:solidFill>
              <a:latin typeface="Staatliches"/>
              <a:ea typeface="Staatliches"/>
              <a:cs typeface="Staatliches"/>
              <a:sym typeface="Staatliches"/>
            </a:endParaRPr>
          </a:p>
          <a:p>
            <a:pPr indent="0" lvl="0" marL="0" rtl="0" algn="ctr">
              <a:spcBef>
                <a:spcPts val="0"/>
              </a:spcBef>
              <a:spcAft>
                <a:spcPts val="0"/>
              </a:spcAft>
              <a:buNone/>
            </a:pPr>
            <a:r>
              <a:rPr lang="en" sz="1100">
                <a:latin typeface="Manrope"/>
                <a:ea typeface="Manrope"/>
                <a:cs typeface="Manrope"/>
                <a:sym typeface="Manrope"/>
              </a:rPr>
              <a:t>Link: </a:t>
            </a:r>
            <a:r>
              <a:rPr lang="en" sz="1100" u="sng">
                <a:solidFill>
                  <a:schemeClr val="hlink"/>
                </a:solidFill>
                <a:latin typeface="Manrope"/>
                <a:ea typeface="Manrope"/>
                <a:cs typeface="Manrope"/>
                <a:sym typeface="Manrope"/>
                <a:hlinkClick r:id="rId3"/>
              </a:rPr>
              <a:t>click for access</a:t>
            </a:r>
            <a:endParaRPr sz="1100">
              <a:latin typeface="Manrope"/>
              <a:ea typeface="Manrope"/>
              <a:cs typeface="Manrope"/>
              <a:sym typeface="Manrope"/>
            </a:endParaRPr>
          </a:p>
          <a:p>
            <a:pPr indent="0" lvl="0" marL="0" rtl="0" algn="ctr">
              <a:spcBef>
                <a:spcPts val="0"/>
              </a:spcBef>
              <a:spcAft>
                <a:spcPts val="0"/>
              </a:spcAft>
              <a:buNone/>
            </a:pPr>
            <a:r>
              <a:t/>
            </a:r>
            <a:endParaRPr sz="1100">
              <a:latin typeface="Manrope"/>
              <a:ea typeface="Manrope"/>
              <a:cs typeface="Manrope"/>
              <a:sym typeface="Manrop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D9F24"/>
        </a:solidFill>
      </p:bgPr>
    </p:bg>
    <p:spTree>
      <p:nvGrpSpPr>
        <p:cNvPr id="133" name="Shape 133"/>
        <p:cNvGrpSpPr/>
        <p:nvPr/>
      </p:nvGrpSpPr>
      <p:grpSpPr>
        <a:xfrm>
          <a:off x="0" y="0"/>
          <a:ext cx="0" cy="0"/>
          <a:chOff x="0" y="0"/>
          <a:chExt cx="0" cy="0"/>
        </a:xfrm>
      </p:grpSpPr>
      <p:sp>
        <p:nvSpPr>
          <p:cNvPr id="134" name="Google Shape;134;p2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lnSpc>
                <a:spcPct val="80000"/>
              </a:lnSpc>
              <a:spcBef>
                <a:spcPts val="0"/>
              </a:spcBef>
              <a:spcAft>
                <a:spcPts val="0"/>
              </a:spcAft>
              <a:buNone/>
            </a:pPr>
            <a:r>
              <a:rPr b="1" lang="en" sz="6650">
                <a:solidFill>
                  <a:srgbClr val="36174D"/>
                </a:solidFill>
                <a:latin typeface="Staatliches"/>
                <a:ea typeface="Staatliches"/>
                <a:cs typeface="Staatliches"/>
                <a:sym typeface="Staatliches"/>
              </a:rPr>
              <a:t>Colab workbook</a:t>
            </a:r>
            <a:endParaRPr b="1" sz="6650">
              <a:solidFill>
                <a:srgbClr val="36174D"/>
              </a:solidFill>
              <a:latin typeface="Staatliches"/>
              <a:ea typeface="Staatliches"/>
              <a:cs typeface="Staatliches"/>
              <a:sym typeface="Staatliches"/>
            </a:endParaRPr>
          </a:p>
          <a:p>
            <a:pPr indent="0" lvl="0" marL="0" rtl="0" algn="ctr">
              <a:spcBef>
                <a:spcPts val="0"/>
              </a:spcBef>
              <a:spcAft>
                <a:spcPts val="0"/>
              </a:spcAft>
              <a:buNone/>
            </a:pPr>
            <a:r>
              <a:rPr lang="en" sz="1100">
                <a:latin typeface="Manrope"/>
                <a:ea typeface="Manrope"/>
                <a:cs typeface="Manrope"/>
                <a:sym typeface="Manrope"/>
              </a:rPr>
              <a:t>Link: </a:t>
            </a:r>
            <a:r>
              <a:rPr lang="en" sz="1100" u="sng">
                <a:solidFill>
                  <a:schemeClr val="hlink"/>
                </a:solidFill>
                <a:latin typeface="Manrope"/>
                <a:ea typeface="Manrope"/>
                <a:cs typeface="Manrope"/>
                <a:sym typeface="Manrope"/>
                <a:hlinkClick r:id="rId3"/>
              </a:rPr>
              <a:t>click for access</a:t>
            </a:r>
            <a:endParaRPr sz="1100">
              <a:latin typeface="Manrope"/>
              <a:ea typeface="Manrope"/>
              <a:cs typeface="Manrope"/>
              <a:sym typeface="Manrope"/>
            </a:endParaRPr>
          </a:p>
          <a:p>
            <a:pPr indent="0" lvl="0" marL="0" rtl="0" algn="ctr">
              <a:spcBef>
                <a:spcPts val="0"/>
              </a:spcBef>
              <a:spcAft>
                <a:spcPts val="0"/>
              </a:spcAft>
              <a:buNone/>
            </a:pPr>
            <a:r>
              <a:t/>
            </a:r>
            <a:endParaRPr sz="1100">
              <a:latin typeface="Manrope"/>
              <a:ea typeface="Manrope"/>
              <a:cs typeface="Manrope"/>
              <a:sym typeface="Manrop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174D"/>
        </a:solidFill>
      </p:bgPr>
    </p:bg>
    <p:spTree>
      <p:nvGrpSpPr>
        <p:cNvPr id="358" name="Shape 358"/>
        <p:cNvGrpSpPr/>
        <p:nvPr/>
      </p:nvGrpSpPr>
      <p:grpSpPr>
        <a:xfrm>
          <a:off x="0" y="0"/>
          <a:ext cx="0" cy="0"/>
          <a:chOff x="0" y="0"/>
          <a:chExt cx="0" cy="0"/>
        </a:xfrm>
      </p:grpSpPr>
      <p:sp>
        <p:nvSpPr>
          <p:cNvPr id="359" name="Google Shape;359;p56"/>
          <p:cNvSpPr txBox="1"/>
          <p:nvPr/>
        </p:nvSpPr>
        <p:spPr>
          <a:xfrm>
            <a:off x="381000" y="503950"/>
            <a:ext cx="3505500" cy="3010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5750">
                <a:solidFill>
                  <a:schemeClr val="lt1"/>
                </a:solidFill>
                <a:latin typeface="Staatliches"/>
                <a:ea typeface="Staatliches"/>
                <a:cs typeface="Staatliches"/>
                <a:sym typeface="Staatliches"/>
              </a:rPr>
              <a:t>warm-up</a:t>
            </a:r>
            <a:endParaRPr b="1" sz="5750">
              <a:solidFill>
                <a:schemeClr val="lt1"/>
              </a:solidFill>
              <a:latin typeface="Staatliches"/>
              <a:ea typeface="Staatliches"/>
              <a:cs typeface="Staatliches"/>
              <a:sym typeface="Staatliches"/>
            </a:endParaRPr>
          </a:p>
          <a:p>
            <a:pPr indent="0" lvl="0" marL="0" rtl="0" algn="l">
              <a:lnSpc>
                <a:spcPct val="80000"/>
              </a:lnSpc>
              <a:spcBef>
                <a:spcPts val="0"/>
              </a:spcBef>
              <a:spcAft>
                <a:spcPts val="0"/>
              </a:spcAft>
              <a:buNone/>
            </a:pPr>
            <a:r>
              <a:t/>
            </a:r>
            <a:endParaRPr b="1" sz="1800">
              <a:solidFill>
                <a:schemeClr val="lt1"/>
              </a:solidFill>
            </a:endParaRPr>
          </a:p>
          <a:p>
            <a:pPr indent="0" lvl="0" marL="0" rtl="0" algn="l">
              <a:lnSpc>
                <a:spcPct val="80000"/>
              </a:lnSpc>
              <a:spcBef>
                <a:spcPts val="0"/>
              </a:spcBef>
              <a:spcAft>
                <a:spcPts val="0"/>
              </a:spcAft>
              <a:buNone/>
            </a:pPr>
            <a:r>
              <a:rPr lang="en">
                <a:solidFill>
                  <a:schemeClr val="lt1"/>
                </a:solidFill>
              </a:rPr>
              <a:t>Here are some exploratory plots for a few of the features in our dataset. Each of the features present have some reason they likely need to be transformed prior to being feed into an ML algorithm.</a:t>
            </a:r>
            <a:endParaRPr>
              <a:solidFill>
                <a:schemeClr val="lt1"/>
              </a:solidFill>
            </a:endParaRPr>
          </a:p>
          <a:p>
            <a:pPr indent="0" lvl="0" marL="0" rtl="0" algn="l">
              <a:lnSpc>
                <a:spcPct val="80000"/>
              </a:lnSpc>
              <a:spcBef>
                <a:spcPts val="0"/>
              </a:spcBef>
              <a:spcAft>
                <a:spcPts val="0"/>
              </a:spcAft>
              <a:buNone/>
            </a:pPr>
            <a:r>
              <a:t/>
            </a:r>
            <a:endParaRPr>
              <a:solidFill>
                <a:schemeClr val="lt1"/>
              </a:solidFill>
            </a:endParaRPr>
          </a:p>
          <a:p>
            <a:pPr indent="0" lvl="0" marL="0" rtl="0" algn="l">
              <a:lnSpc>
                <a:spcPct val="80000"/>
              </a:lnSpc>
              <a:spcBef>
                <a:spcPts val="0"/>
              </a:spcBef>
              <a:spcAft>
                <a:spcPts val="0"/>
              </a:spcAft>
              <a:buNone/>
            </a:pPr>
            <a:r>
              <a:rPr lang="en">
                <a:solidFill>
                  <a:schemeClr val="lt1"/>
                </a:solidFill>
              </a:rPr>
              <a:t>For each plot, describe why it may need to be transformed.</a:t>
            </a:r>
            <a:endParaRPr>
              <a:solidFill>
                <a:schemeClr val="lt1"/>
              </a:solidFill>
            </a:endParaRPr>
          </a:p>
          <a:p>
            <a:pPr indent="0" lvl="0" marL="0" rtl="0" algn="l">
              <a:lnSpc>
                <a:spcPct val="80000"/>
              </a:lnSpc>
              <a:spcBef>
                <a:spcPts val="0"/>
              </a:spcBef>
              <a:spcAft>
                <a:spcPts val="0"/>
              </a:spcAft>
              <a:buNone/>
            </a:pPr>
            <a:r>
              <a:t/>
            </a:r>
            <a:endParaRPr>
              <a:solidFill>
                <a:schemeClr val="lt1"/>
              </a:solidFill>
            </a:endParaRPr>
          </a:p>
          <a:p>
            <a:pPr indent="0" lvl="0" marL="0" rtl="0" algn="l">
              <a:lnSpc>
                <a:spcPct val="80000"/>
              </a:lnSpc>
              <a:spcBef>
                <a:spcPts val="0"/>
              </a:spcBef>
              <a:spcAft>
                <a:spcPts val="0"/>
              </a:spcAft>
              <a:buNone/>
            </a:pPr>
            <a:r>
              <a:rPr lang="en">
                <a:solidFill>
                  <a:schemeClr val="lt1"/>
                </a:solidFill>
              </a:rPr>
              <a:t>If you have time, think of one solution you could do to fix one of these features. </a:t>
            </a:r>
            <a:endParaRPr>
              <a:solidFill>
                <a:schemeClr val="lt1"/>
              </a:solidFill>
            </a:endParaRPr>
          </a:p>
        </p:txBody>
      </p:sp>
      <p:pic>
        <p:nvPicPr>
          <p:cNvPr id="360" name="Google Shape;360;p56"/>
          <p:cNvPicPr preferRelativeResize="0"/>
          <p:nvPr/>
        </p:nvPicPr>
        <p:blipFill>
          <a:blip r:embed="rId3">
            <a:alphaModFix/>
          </a:blip>
          <a:stretch>
            <a:fillRect/>
          </a:stretch>
        </p:blipFill>
        <p:spPr>
          <a:xfrm>
            <a:off x="4724400" y="152400"/>
            <a:ext cx="4139465" cy="4838699"/>
          </a:xfrm>
          <a:prstGeom prst="rect">
            <a:avLst/>
          </a:prstGeom>
          <a:noFill/>
          <a:ln>
            <a:noFill/>
          </a:ln>
        </p:spPr>
      </p:pic>
      <p:pic>
        <p:nvPicPr>
          <p:cNvPr descr="2 Minute Timer Relaxing Music Lofi Fish Background&#10;Song- https://www.youtube.com/watch?v=Nh_oj5hsAbs&amp;t=41s&#10;&#10;&#10;TAGS&#10;2 minute&#10;2 minute countdown&#10;2 minute lo-fi hiphop timer&#10;2 minute timer&#10;countdown&#10;lo-fi music&#10;lofi study song&#10;study music&#10;study timer&#10;time&#10;timer&#10;working music&#10;2 minute timer with music&#10;2 minute clock&#10;lofi hiphop&#10;relaxing timers&#10;relaxing music&#10;relaxing lofi timer&#10;nature timer&#10;meditation&#10;meditation music&#10;relaxing sleep music&#10;school timer&#10;sleep timer&#10;chill timer&#10;chill music&#10;lofi timer&#10;lofi hiphop timer&#10;lofi hip hop" id="361" name="Google Shape;361;p56" title="2 Minute Timer Relaxing Music Lofi Fish Background">
            <a:hlinkClick r:id="rId4"/>
          </p:cNvPr>
          <p:cNvPicPr preferRelativeResize="0"/>
          <p:nvPr/>
        </p:nvPicPr>
        <p:blipFill>
          <a:blip r:embed="rId5">
            <a:alphaModFix/>
          </a:blip>
          <a:stretch>
            <a:fillRect/>
          </a:stretch>
        </p:blipFill>
        <p:spPr>
          <a:xfrm>
            <a:off x="152400" y="4363050"/>
            <a:ext cx="1116525" cy="628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7498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t>What should you be looking for?</a:t>
            </a:r>
            <a:endParaRPr sz="2020"/>
          </a:p>
        </p:txBody>
      </p:sp>
      <p:sp>
        <p:nvSpPr>
          <p:cNvPr id="367" name="Google Shape;367;p57"/>
          <p:cNvSpPr txBox="1"/>
          <p:nvPr>
            <p:ph idx="1" type="body"/>
          </p:nvPr>
        </p:nvSpPr>
        <p:spPr>
          <a:xfrm>
            <a:off x="3292400" y="1741075"/>
            <a:ext cx="2265900" cy="24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latin typeface="Staatliches"/>
                <a:ea typeface="Staatliches"/>
                <a:cs typeface="Staatliches"/>
                <a:sym typeface="Staatliches"/>
              </a:rPr>
              <a:t>skewed</a:t>
            </a:r>
            <a:r>
              <a:rPr lang="en" sz="2100">
                <a:latin typeface="Staatliches"/>
                <a:ea typeface="Staatliches"/>
                <a:cs typeface="Staatliches"/>
                <a:sym typeface="Staatliches"/>
              </a:rPr>
              <a:t> distribution </a:t>
            </a:r>
            <a:r>
              <a:rPr lang="en" sz="1200">
                <a:latin typeface="Staatliches"/>
                <a:ea typeface="Staatliches"/>
                <a:cs typeface="Staatliches"/>
                <a:sym typeface="Staatliches"/>
              </a:rPr>
              <a:t>continuous</a:t>
            </a:r>
            <a:endParaRPr sz="1200">
              <a:latin typeface="Staatliches"/>
              <a:ea typeface="Staatliches"/>
              <a:cs typeface="Staatliches"/>
              <a:sym typeface="Staatliches"/>
            </a:endParaRPr>
          </a:p>
          <a:p>
            <a:pPr indent="0" lvl="0" marL="0" rtl="0" algn="l">
              <a:spcBef>
                <a:spcPts val="1200"/>
              </a:spcBef>
              <a:spcAft>
                <a:spcPts val="0"/>
              </a:spcAft>
              <a:buNone/>
            </a:pPr>
            <a:r>
              <a:rPr lang="en" sz="1200"/>
              <a:t>apply </a:t>
            </a:r>
            <a:r>
              <a:rPr b="1" lang="en" sz="1200"/>
              <a:t>transform</a:t>
            </a:r>
            <a:r>
              <a:rPr lang="en" sz="1200"/>
              <a:t> to make it less skewed; then consider </a:t>
            </a:r>
            <a:r>
              <a:rPr b="1" lang="en" sz="1200"/>
              <a:t>scaling</a:t>
            </a:r>
            <a:endParaRPr b="1" sz="1200"/>
          </a:p>
          <a:p>
            <a:pPr indent="0" lvl="0" marL="0" rtl="0" algn="l">
              <a:spcBef>
                <a:spcPts val="1200"/>
              </a:spcBef>
              <a:spcAft>
                <a:spcPts val="1200"/>
              </a:spcAft>
              <a:buNone/>
            </a:pPr>
            <a:r>
              <a:t/>
            </a:r>
            <a:endParaRPr/>
          </a:p>
        </p:txBody>
      </p:sp>
      <p:sp>
        <p:nvSpPr>
          <p:cNvPr id="368" name="Google Shape;368;p57"/>
          <p:cNvSpPr txBox="1"/>
          <p:nvPr/>
        </p:nvSpPr>
        <p:spPr>
          <a:xfrm>
            <a:off x="761450" y="1767375"/>
            <a:ext cx="2452200" cy="216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100">
                <a:solidFill>
                  <a:schemeClr val="dk2"/>
                </a:solidFill>
                <a:latin typeface="Staatliches"/>
                <a:ea typeface="Staatliches"/>
                <a:cs typeface="Staatliches"/>
                <a:sym typeface="Staatliches"/>
              </a:rPr>
              <a:t>unbalanced</a:t>
            </a:r>
            <a:r>
              <a:rPr lang="en" sz="2100">
                <a:solidFill>
                  <a:schemeClr val="dk2"/>
                </a:solidFill>
                <a:latin typeface="Staatliches"/>
                <a:ea typeface="Staatliches"/>
                <a:cs typeface="Staatliches"/>
                <a:sym typeface="Staatliches"/>
              </a:rPr>
              <a:t> </a:t>
            </a:r>
            <a:r>
              <a:rPr b="1" lang="en" sz="2100">
                <a:solidFill>
                  <a:schemeClr val="dk2"/>
                </a:solidFill>
                <a:latin typeface="Staatliches"/>
                <a:ea typeface="Staatliches"/>
                <a:cs typeface="Staatliches"/>
                <a:sym typeface="Staatliches"/>
              </a:rPr>
              <a:t>Data </a:t>
            </a:r>
            <a:r>
              <a:rPr lang="en" sz="1200">
                <a:solidFill>
                  <a:schemeClr val="dk2"/>
                </a:solidFill>
                <a:latin typeface="Staatliches"/>
                <a:ea typeface="Staatliches"/>
                <a:cs typeface="Staatliches"/>
                <a:sym typeface="Staatliches"/>
              </a:rPr>
              <a:t>categorical</a:t>
            </a:r>
            <a:r>
              <a:rPr lang="en" sz="1200">
                <a:solidFill>
                  <a:schemeClr val="dk2"/>
                </a:solidFill>
              </a:rPr>
              <a:t> </a:t>
            </a:r>
            <a:endParaRPr sz="1200">
              <a:solidFill>
                <a:schemeClr val="dk2"/>
              </a:solidFill>
            </a:endParaRPr>
          </a:p>
          <a:p>
            <a:pPr indent="0" lvl="0" marL="0" rtl="0" algn="l">
              <a:lnSpc>
                <a:spcPct val="115000"/>
              </a:lnSpc>
              <a:spcBef>
                <a:spcPts val="1200"/>
              </a:spcBef>
              <a:spcAft>
                <a:spcPts val="1200"/>
              </a:spcAft>
              <a:buNone/>
            </a:pPr>
            <a:r>
              <a:rPr lang="en" sz="1200">
                <a:solidFill>
                  <a:schemeClr val="dk2"/>
                </a:solidFill>
              </a:rPr>
              <a:t>if impacting performance, can </a:t>
            </a:r>
            <a:r>
              <a:rPr b="1" lang="en" sz="1200">
                <a:solidFill>
                  <a:schemeClr val="dk2"/>
                </a:solidFill>
              </a:rPr>
              <a:t>oversample from under represented</a:t>
            </a:r>
            <a:r>
              <a:rPr lang="en" sz="1200">
                <a:solidFill>
                  <a:schemeClr val="dk2"/>
                </a:solidFill>
              </a:rPr>
              <a:t> class or undersample from over represented class; or try </a:t>
            </a:r>
            <a:r>
              <a:rPr b="1" lang="en" sz="1200">
                <a:solidFill>
                  <a:schemeClr val="dk2"/>
                </a:solidFill>
              </a:rPr>
              <a:t>bucketing</a:t>
            </a:r>
            <a:endParaRPr sz="1200"/>
          </a:p>
        </p:txBody>
      </p:sp>
      <p:sp>
        <p:nvSpPr>
          <p:cNvPr id="369" name="Google Shape;369;p57"/>
          <p:cNvSpPr txBox="1"/>
          <p:nvPr/>
        </p:nvSpPr>
        <p:spPr>
          <a:xfrm>
            <a:off x="5959500" y="1717525"/>
            <a:ext cx="2452200" cy="15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chemeClr val="dk2"/>
                </a:solidFill>
                <a:latin typeface="Staatliches"/>
                <a:ea typeface="Staatliches"/>
                <a:cs typeface="Staatliches"/>
                <a:sym typeface="Staatliches"/>
              </a:rPr>
              <a:t>otherwise </a:t>
            </a:r>
            <a:r>
              <a:rPr b="1" lang="en" sz="2100">
                <a:solidFill>
                  <a:schemeClr val="dk2"/>
                </a:solidFill>
                <a:latin typeface="Staatliches"/>
                <a:ea typeface="Staatliches"/>
                <a:cs typeface="Staatliches"/>
                <a:sym typeface="Staatliches"/>
              </a:rPr>
              <a:t>weird</a:t>
            </a:r>
            <a:r>
              <a:rPr lang="en" sz="2100">
                <a:solidFill>
                  <a:schemeClr val="dk2"/>
                </a:solidFill>
                <a:latin typeface="Staatliches"/>
                <a:ea typeface="Staatliches"/>
                <a:cs typeface="Staatliches"/>
                <a:sym typeface="Staatliches"/>
              </a:rPr>
              <a:t> </a:t>
            </a:r>
            <a:r>
              <a:rPr lang="en" sz="1200">
                <a:solidFill>
                  <a:schemeClr val="dk2"/>
                </a:solidFill>
                <a:latin typeface="Staatliches"/>
                <a:ea typeface="Staatliches"/>
                <a:cs typeface="Staatliches"/>
                <a:sym typeface="Staatliches"/>
              </a:rPr>
              <a:t>case-by-case </a:t>
            </a:r>
            <a:endParaRPr sz="1200">
              <a:solidFill>
                <a:schemeClr val="dk2"/>
              </a:solidFill>
              <a:latin typeface="Staatliches"/>
              <a:ea typeface="Staatliches"/>
              <a:cs typeface="Staatliches"/>
              <a:sym typeface="Staatliches"/>
            </a:endParaRPr>
          </a:p>
          <a:p>
            <a:pPr indent="0" lvl="0" marL="0" rtl="0" algn="l">
              <a:lnSpc>
                <a:spcPct val="115000"/>
              </a:lnSpc>
              <a:spcBef>
                <a:spcPts val="1200"/>
              </a:spcBef>
              <a:spcAft>
                <a:spcPts val="1200"/>
              </a:spcAft>
              <a:buNone/>
            </a:pPr>
            <a:r>
              <a:rPr lang="en" sz="1200">
                <a:solidFill>
                  <a:schemeClr val="dk2"/>
                </a:solidFill>
              </a:rPr>
              <a:t>convert numerical to bucketed categorical; or create </a:t>
            </a:r>
            <a:r>
              <a:rPr b="1" lang="en" sz="1200">
                <a:solidFill>
                  <a:schemeClr val="dk2"/>
                </a:solidFill>
              </a:rPr>
              <a:t>indicator</a:t>
            </a:r>
            <a:r>
              <a:rPr lang="en" sz="1200">
                <a:solidFill>
                  <a:schemeClr val="dk2"/>
                </a:solidFill>
              </a:rPr>
              <a:t> variable</a:t>
            </a:r>
            <a:endParaRPr sz="1200">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8"/>
          <p:cNvSpPr txBox="1"/>
          <p:nvPr/>
        </p:nvSpPr>
        <p:spPr>
          <a:xfrm>
            <a:off x="3939075" y="2502675"/>
            <a:ext cx="1432500" cy="60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700">
                <a:solidFill>
                  <a:schemeClr val="dk2"/>
                </a:solidFill>
                <a:latin typeface="Staatliches"/>
                <a:ea typeface="Staatliches"/>
                <a:cs typeface="Staatliches"/>
                <a:sym typeface="Staatliches"/>
              </a:rPr>
              <a:t>Key Ideas</a:t>
            </a:r>
            <a:endParaRPr sz="2300">
              <a:latin typeface="Staatliches"/>
              <a:ea typeface="Staatliches"/>
              <a:cs typeface="Staatliches"/>
              <a:sym typeface="Staatliches"/>
            </a:endParaRPr>
          </a:p>
        </p:txBody>
      </p:sp>
      <p:sp>
        <p:nvSpPr>
          <p:cNvPr id="375" name="Google Shape;375;p58"/>
          <p:cNvSpPr txBox="1"/>
          <p:nvPr/>
        </p:nvSpPr>
        <p:spPr>
          <a:xfrm>
            <a:off x="1236800" y="1751775"/>
            <a:ext cx="17667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Improve model performance by feature </a:t>
            </a:r>
            <a:r>
              <a:rPr b="1" lang="en" sz="1200">
                <a:solidFill>
                  <a:schemeClr val="dk2"/>
                </a:solidFill>
              </a:rPr>
              <a:t>engineering</a:t>
            </a:r>
            <a:endParaRPr b="1" sz="1200"/>
          </a:p>
        </p:txBody>
      </p:sp>
      <p:sp>
        <p:nvSpPr>
          <p:cNvPr id="376" name="Google Shape;376;p58"/>
          <p:cNvSpPr txBox="1"/>
          <p:nvPr/>
        </p:nvSpPr>
        <p:spPr>
          <a:xfrm>
            <a:off x="3545975" y="801575"/>
            <a:ext cx="17667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Help the algorithm with the data by </a:t>
            </a:r>
            <a:r>
              <a:rPr b="1" lang="en" sz="1200">
                <a:solidFill>
                  <a:schemeClr val="dk2"/>
                </a:solidFill>
              </a:rPr>
              <a:t>transformation</a:t>
            </a:r>
            <a:r>
              <a:rPr lang="en" sz="1200">
                <a:solidFill>
                  <a:schemeClr val="dk2"/>
                </a:solidFill>
              </a:rPr>
              <a:t> the data in some way</a:t>
            </a:r>
            <a:endParaRPr sz="1200"/>
          </a:p>
        </p:txBody>
      </p:sp>
      <p:sp>
        <p:nvSpPr>
          <p:cNvPr id="377" name="Google Shape;377;p58"/>
          <p:cNvSpPr txBox="1"/>
          <p:nvPr/>
        </p:nvSpPr>
        <p:spPr>
          <a:xfrm>
            <a:off x="1141775" y="3528775"/>
            <a:ext cx="17667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Numeric feature may need to be </a:t>
            </a:r>
            <a:r>
              <a:rPr b="1" lang="en" sz="1200">
                <a:solidFill>
                  <a:schemeClr val="dk2"/>
                </a:solidFill>
              </a:rPr>
              <a:t>scaled</a:t>
            </a:r>
            <a:endParaRPr b="1" sz="1200"/>
          </a:p>
        </p:txBody>
      </p:sp>
      <p:sp>
        <p:nvSpPr>
          <p:cNvPr id="378" name="Google Shape;378;p58"/>
          <p:cNvSpPr txBox="1"/>
          <p:nvPr/>
        </p:nvSpPr>
        <p:spPr>
          <a:xfrm>
            <a:off x="6510224" y="2034425"/>
            <a:ext cx="17667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Add layers of </a:t>
            </a:r>
            <a:r>
              <a:rPr b="1" lang="en" sz="1200">
                <a:solidFill>
                  <a:schemeClr val="dk2"/>
                </a:solidFill>
              </a:rPr>
              <a:t>interactions</a:t>
            </a:r>
            <a:r>
              <a:rPr lang="en" sz="1200">
                <a:solidFill>
                  <a:schemeClr val="dk2"/>
                </a:solidFill>
              </a:rPr>
              <a:t> to fully understand relationships in the data</a:t>
            </a:r>
            <a:endParaRPr sz="1200"/>
          </a:p>
        </p:txBody>
      </p:sp>
      <p:sp>
        <p:nvSpPr>
          <p:cNvPr id="379" name="Google Shape;379;p58"/>
          <p:cNvSpPr txBox="1"/>
          <p:nvPr/>
        </p:nvSpPr>
        <p:spPr>
          <a:xfrm>
            <a:off x="3771976" y="3658975"/>
            <a:ext cx="17667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Reduce dimension by grouping (</a:t>
            </a:r>
            <a:r>
              <a:rPr b="1" lang="en" sz="1200">
                <a:solidFill>
                  <a:schemeClr val="dk2"/>
                </a:solidFill>
              </a:rPr>
              <a:t>encoding</a:t>
            </a:r>
            <a:r>
              <a:rPr lang="en" sz="1200">
                <a:solidFill>
                  <a:schemeClr val="dk2"/>
                </a:solidFill>
              </a:rPr>
              <a:t>) categories </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9"/>
          <p:cNvSpPr txBox="1"/>
          <p:nvPr/>
        </p:nvSpPr>
        <p:spPr>
          <a:xfrm>
            <a:off x="130000" y="310500"/>
            <a:ext cx="8882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DATA1</a:t>
            </a:r>
            <a:r>
              <a:rPr lang="en">
                <a:solidFill>
                  <a:schemeClr val="dk1"/>
                </a:solidFill>
              </a:rPr>
              <a:t> Recap: </a:t>
            </a:r>
            <a:r>
              <a:rPr b="1" lang="en">
                <a:solidFill>
                  <a:schemeClr val="dk1"/>
                </a:solidFill>
              </a:rPr>
              <a:t>fill in</a:t>
            </a:r>
            <a:r>
              <a:rPr lang="en">
                <a:solidFill>
                  <a:schemeClr val="dk1"/>
                </a:solidFill>
              </a:rPr>
              <a:t> missing</a:t>
            </a:r>
            <a:endParaRPr>
              <a:solidFill>
                <a:schemeClr val="dk1"/>
              </a:solidFill>
            </a:endParaRPr>
          </a:p>
        </p:txBody>
      </p:sp>
      <p:sp>
        <p:nvSpPr>
          <p:cNvPr id="385" name="Google Shape;385;p59"/>
          <p:cNvSpPr txBox="1"/>
          <p:nvPr/>
        </p:nvSpPr>
        <p:spPr>
          <a:xfrm>
            <a:off x="130000" y="4612600"/>
            <a:ext cx="8882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solidFill>
                  <a:schemeClr val="dk1"/>
                </a:solidFill>
              </a:rPr>
              <a:t>Why</a:t>
            </a:r>
            <a:r>
              <a:rPr lang="en">
                <a:solidFill>
                  <a:schemeClr val="dk1"/>
                </a:solidFill>
              </a:rPr>
              <a:t>: Complete data is essential for most ML algorithms</a:t>
            </a:r>
            <a:endParaRPr>
              <a:solidFill>
                <a:schemeClr val="dk1"/>
              </a:solidFill>
            </a:endParaRPr>
          </a:p>
        </p:txBody>
      </p:sp>
      <p:pic>
        <p:nvPicPr>
          <p:cNvPr id="386" name="Google Shape;386;p59"/>
          <p:cNvPicPr preferRelativeResize="0"/>
          <p:nvPr/>
        </p:nvPicPr>
        <p:blipFill>
          <a:blip r:embed="rId3">
            <a:alphaModFix/>
          </a:blip>
          <a:stretch>
            <a:fillRect/>
          </a:stretch>
        </p:blipFill>
        <p:spPr>
          <a:xfrm>
            <a:off x="750025" y="634500"/>
            <a:ext cx="7643940" cy="3825702"/>
          </a:xfrm>
          <a:prstGeom prst="rect">
            <a:avLst/>
          </a:prstGeom>
          <a:noFill/>
          <a:ln>
            <a:noFill/>
          </a:ln>
        </p:spPr>
      </p:pic>
      <p:sp>
        <p:nvSpPr>
          <p:cNvPr id="387" name="Google Shape;387;p59"/>
          <p:cNvSpPr/>
          <p:nvPr/>
        </p:nvSpPr>
        <p:spPr>
          <a:xfrm>
            <a:off x="1627250" y="2633600"/>
            <a:ext cx="3399900" cy="836100"/>
          </a:xfrm>
          <a:prstGeom prst="rect">
            <a:avLst/>
          </a:prstGeom>
          <a:noFill/>
          <a:ln cap="flat" cmpd="sng" w="28575">
            <a:solidFill>
              <a:srgbClr val="A9AA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0"/>
          <p:cNvSpPr txBox="1"/>
          <p:nvPr/>
        </p:nvSpPr>
        <p:spPr>
          <a:xfrm>
            <a:off x="130000" y="310500"/>
            <a:ext cx="88821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1"/>
                </a:solidFill>
              </a:rPr>
              <a:t>DATA1</a:t>
            </a:r>
            <a:r>
              <a:rPr lang="en">
                <a:solidFill>
                  <a:schemeClr val="dk1"/>
                </a:solidFill>
              </a:rPr>
              <a:t> Recap: </a:t>
            </a:r>
            <a:r>
              <a:rPr b="1" lang="en">
                <a:solidFill>
                  <a:schemeClr val="dk1"/>
                </a:solidFill>
              </a:rPr>
              <a:t>drop </a:t>
            </a:r>
            <a:r>
              <a:rPr lang="en">
                <a:solidFill>
                  <a:schemeClr val="dk1"/>
                </a:solidFill>
              </a:rPr>
              <a:t>irrelevant features</a:t>
            </a:r>
            <a:endParaRPr>
              <a:solidFill>
                <a:schemeClr val="dk1"/>
              </a:solidFill>
            </a:endParaRPr>
          </a:p>
        </p:txBody>
      </p:sp>
      <p:sp>
        <p:nvSpPr>
          <p:cNvPr id="393" name="Google Shape;393;p60"/>
          <p:cNvSpPr txBox="1"/>
          <p:nvPr/>
        </p:nvSpPr>
        <p:spPr>
          <a:xfrm>
            <a:off x="130000" y="4612600"/>
            <a:ext cx="8882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solidFill>
                  <a:schemeClr val="dk1"/>
                </a:solidFill>
              </a:rPr>
              <a:t>Why</a:t>
            </a:r>
            <a:r>
              <a:rPr lang="en">
                <a:solidFill>
                  <a:schemeClr val="dk1"/>
                </a:solidFill>
              </a:rPr>
              <a:t>: fnlwgt: sampling weight (irrelevant) and race: demographic (reduce potential bias) </a:t>
            </a:r>
            <a:endParaRPr>
              <a:solidFill>
                <a:schemeClr val="dk1"/>
              </a:solidFill>
            </a:endParaRPr>
          </a:p>
        </p:txBody>
      </p:sp>
      <p:pic>
        <p:nvPicPr>
          <p:cNvPr id="394" name="Google Shape;394;p60"/>
          <p:cNvPicPr preferRelativeResize="0"/>
          <p:nvPr/>
        </p:nvPicPr>
        <p:blipFill>
          <a:blip r:embed="rId3">
            <a:alphaModFix/>
          </a:blip>
          <a:stretch>
            <a:fillRect/>
          </a:stretch>
        </p:blipFill>
        <p:spPr>
          <a:xfrm>
            <a:off x="750025" y="634500"/>
            <a:ext cx="7643940" cy="3825702"/>
          </a:xfrm>
          <a:prstGeom prst="rect">
            <a:avLst/>
          </a:prstGeom>
          <a:noFill/>
          <a:ln>
            <a:noFill/>
          </a:ln>
        </p:spPr>
      </p:pic>
      <p:sp>
        <p:nvSpPr>
          <p:cNvPr id="395" name="Google Shape;395;p60"/>
          <p:cNvSpPr/>
          <p:nvPr/>
        </p:nvSpPr>
        <p:spPr>
          <a:xfrm>
            <a:off x="1579475" y="3700525"/>
            <a:ext cx="3399900" cy="438000"/>
          </a:xfrm>
          <a:prstGeom prst="rect">
            <a:avLst/>
          </a:prstGeom>
          <a:noFill/>
          <a:ln cap="flat" cmpd="sng" w="28575">
            <a:solidFill>
              <a:srgbClr val="A9AA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61"/>
          <p:cNvPicPr preferRelativeResize="0"/>
          <p:nvPr/>
        </p:nvPicPr>
        <p:blipFill>
          <a:blip r:embed="rId3">
            <a:alphaModFix/>
          </a:blip>
          <a:stretch>
            <a:fillRect/>
          </a:stretch>
        </p:blipFill>
        <p:spPr>
          <a:xfrm>
            <a:off x="92875" y="1154375"/>
            <a:ext cx="8774748" cy="2472175"/>
          </a:xfrm>
          <a:prstGeom prst="rect">
            <a:avLst/>
          </a:prstGeom>
          <a:noFill/>
          <a:ln>
            <a:noFill/>
          </a:ln>
        </p:spPr>
      </p:pic>
      <p:sp>
        <p:nvSpPr>
          <p:cNvPr id="401" name="Google Shape;401;p61"/>
          <p:cNvSpPr txBox="1"/>
          <p:nvPr>
            <p:ph type="title"/>
          </p:nvPr>
        </p:nvSpPr>
        <p:spPr>
          <a:xfrm>
            <a:off x="92875" y="360275"/>
            <a:ext cx="6222900" cy="79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types </a:t>
            </a:r>
            <a:endParaRPr sz="1400">
              <a:solidFill>
                <a:schemeClr val="dk2"/>
              </a:solidFill>
            </a:endParaRPr>
          </a:p>
          <a:p>
            <a:pPr indent="0" lvl="0" marL="0" rtl="0" algn="l">
              <a:spcBef>
                <a:spcPts val="0"/>
              </a:spcBef>
              <a:spcAft>
                <a:spcPts val="0"/>
              </a:spcAft>
              <a:buNone/>
            </a:pPr>
            <a:r>
              <a:rPr lang="en" sz="1400">
                <a:solidFill>
                  <a:schemeClr val="dk2"/>
                </a:solidFill>
              </a:rPr>
              <a:t>look at your data to see which features are categorical and which are numeric</a:t>
            </a:r>
            <a:endParaRPr sz="1400">
              <a:solidFill>
                <a:schemeClr val="dk2"/>
              </a:solidFill>
            </a:endParaRPr>
          </a:p>
          <a:p>
            <a:pPr indent="0" lvl="0" marL="0" rtl="0" algn="l">
              <a:spcBef>
                <a:spcPts val="0"/>
              </a:spcBef>
              <a:spcAft>
                <a:spcPts val="0"/>
              </a:spcAft>
              <a:buNone/>
            </a:pPr>
            <a:r>
              <a:t/>
            </a:r>
            <a:endParaRPr/>
          </a:p>
        </p:txBody>
      </p:sp>
      <p:sp>
        <p:nvSpPr>
          <p:cNvPr id="402" name="Google Shape;402;p61"/>
          <p:cNvSpPr txBox="1"/>
          <p:nvPr/>
        </p:nvSpPr>
        <p:spPr>
          <a:xfrm>
            <a:off x="92875" y="3875225"/>
            <a:ext cx="872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keep an eye on categorical features with many categories (5+), any numerical features with heavy skew, interesting/weird occurrences, among others.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2"/>
          <p:cNvSpPr txBox="1"/>
          <p:nvPr>
            <p:ph type="title"/>
          </p:nvPr>
        </p:nvSpPr>
        <p:spPr>
          <a:xfrm>
            <a:off x="1207425" y="698100"/>
            <a:ext cx="6222900" cy="79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Engineering </a:t>
            </a:r>
            <a:endParaRPr sz="1400">
              <a:solidFill>
                <a:schemeClr val="dk2"/>
              </a:solidFill>
            </a:endParaRPr>
          </a:p>
          <a:p>
            <a:pPr indent="0" lvl="0" marL="0" rtl="0" algn="l">
              <a:spcBef>
                <a:spcPts val="0"/>
              </a:spcBef>
              <a:spcAft>
                <a:spcPts val="0"/>
              </a:spcAft>
              <a:buNone/>
            </a:pPr>
            <a:r>
              <a:rPr lang="en" sz="1400">
                <a:solidFill>
                  <a:schemeClr val="dk2"/>
                </a:solidFill>
              </a:rPr>
              <a:t>create a new set of features from existing features</a:t>
            </a:r>
            <a:endParaRPr sz="1400">
              <a:solidFill>
                <a:schemeClr val="dk2"/>
              </a:solidFill>
            </a:endParaRPr>
          </a:p>
          <a:p>
            <a:pPr indent="0" lvl="0" marL="0" rtl="0" algn="l">
              <a:spcBef>
                <a:spcPts val="0"/>
              </a:spcBef>
              <a:spcAft>
                <a:spcPts val="0"/>
              </a:spcAft>
              <a:buNone/>
            </a:pPr>
            <a:r>
              <a:t/>
            </a:r>
            <a:endParaRPr/>
          </a:p>
        </p:txBody>
      </p:sp>
      <p:sp>
        <p:nvSpPr>
          <p:cNvPr id="408" name="Google Shape;408;p62"/>
          <p:cNvSpPr txBox="1"/>
          <p:nvPr/>
        </p:nvSpPr>
        <p:spPr>
          <a:xfrm>
            <a:off x="1207435" y="1527686"/>
            <a:ext cx="3005700" cy="1049700"/>
          </a:xfrm>
          <a:prstGeom prst="rect">
            <a:avLst/>
          </a:prstGeom>
          <a:solidFill>
            <a:srgbClr val="A9AA35"/>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chemeClr val="lt1"/>
                </a:solidFill>
              </a:rPr>
              <a:t>drop</a:t>
            </a:r>
            <a:r>
              <a:rPr lang="en">
                <a:solidFill>
                  <a:schemeClr val="lt1"/>
                </a:solidFill>
              </a:rPr>
              <a:t> a feature</a:t>
            </a:r>
            <a:endParaRPr>
              <a:solidFill>
                <a:schemeClr val="lt1"/>
              </a:solidFill>
            </a:endParaRPr>
          </a:p>
          <a:p>
            <a:pPr indent="-317500" lvl="0" marL="457200" rtl="0" algn="l">
              <a:lnSpc>
                <a:spcPct val="115000"/>
              </a:lnSpc>
              <a:spcBef>
                <a:spcPts val="1200"/>
              </a:spcBef>
              <a:spcAft>
                <a:spcPts val="0"/>
              </a:spcAft>
              <a:buClr>
                <a:schemeClr val="lt1"/>
              </a:buClr>
              <a:buSzPts val="1400"/>
              <a:buChar char="●"/>
            </a:pPr>
            <a:r>
              <a:rPr lang="en">
                <a:solidFill>
                  <a:schemeClr val="lt1"/>
                </a:solidFill>
              </a:rPr>
              <a:t>irrelevant</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bias</a:t>
            </a:r>
            <a:endParaRPr>
              <a:solidFill>
                <a:schemeClr val="lt1"/>
              </a:solidFill>
            </a:endParaRPr>
          </a:p>
        </p:txBody>
      </p:sp>
      <p:sp>
        <p:nvSpPr>
          <p:cNvPr id="409" name="Google Shape;409;p62"/>
          <p:cNvSpPr txBox="1"/>
          <p:nvPr/>
        </p:nvSpPr>
        <p:spPr>
          <a:xfrm>
            <a:off x="1207426" y="2612849"/>
            <a:ext cx="3005700" cy="1049700"/>
          </a:xfrm>
          <a:prstGeom prst="rect">
            <a:avLst/>
          </a:prstGeom>
          <a:solidFill>
            <a:srgbClr val="949AF8"/>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chemeClr val="lt1"/>
                </a:solidFill>
              </a:rPr>
              <a:t>transform</a:t>
            </a:r>
            <a:r>
              <a:rPr lang="en">
                <a:solidFill>
                  <a:schemeClr val="lt1"/>
                </a:solidFill>
              </a:rPr>
              <a:t> a single feature</a:t>
            </a:r>
            <a:endParaRPr>
              <a:solidFill>
                <a:schemeClr val="lt1"/>
              </a:solidFill>
            </a:endParaRPr>
          </a:p>
          <a:p>
            <a:pPr indent="-317500" lvl="0" marL="457200" rtl="0" algn="l">
              <a:lnSpc>
                <a:spcPct val="115000"/>
              </a:lnSpc>
              <a:spcBef>
                <a:spcPts val="1200"/>
              </a:spcBef>
              <a:spcAft>
                <a:spcPts val="0"/>
              </a:spcAft>
              <a:buClr>
                <a:schemeClr val="lt1"/>
              </a:buClr>
              <a:buSzPts val="1400"/>
              <a:buChar char="●"/>
            </a:pPr>
            <a:r>
              <a:rPr lang="en">
                <a:solidFill>
                  <a:schemeClr val="lt1"/>
                </a:solidFill>
              </a:rPr>
              <a:t> change distribution</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 scaling to appropriate range</a:t>
            </a:r>
            <a:endParaRPr>
              <a:solidFill>
                <a:schemeClr val="lt1"/>
              </a:solidFill>
            </a:endParaRPr>
          </a:p>
        </p:txBody>
      </p:sp>
      <p:sp>
        <p:nvSpPr>
          <p:cNvPr id="410" name="Google Shape;410;p62"/>
          <p:cNvSpPr txBox="1"/>
          <p:nvPr/>
        </p:nvSpPr>
        <p:spPr>
          <a:xfrm>
            <a:off x="4256325" y="1527675"/>
            <a:ext cx="3174000" cy="2134800"/>
          </a:xfrm>
          <a:prstGeom prst="rect">
            <a:avLst/>
          </a:prstGeom>
          <a:solidFill>
            <a:srgbClr val="36174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rPr>
              <a:t>use features to </a:t>
            </a:r>
            <a:r>
              <a:rPr b="1" lang="en">
                <a:solidFill>
                  <a:schemeClr val="lt1"/>
                </a:solidFill>
              </a:rPr>
              <a:t>construct</a:t>
            </a:r>
            <a:r>
              <a:rPr lang="en">
                <a:solidFill>
                  <a:schemeClr val="lt1"/>
                </a:solidFill>
              </a:rPr>
              <a:t> new ones </a:t>
            </a:r>
            <a:endParaRPr>
              <a:solidFill>
                <a:schemeClr val="lt1"/>
              </a:solidFill>
            </a:endParaRPr>
          </a:p>
          <a:p>
            <a:pPr indent="-317500" lvl="0" marL="457200" rtl="0" algn="l">
              <a:lnSpc>
                <a:spcPct val="115000"/>
              </a:lnSpc>
              <a:spcBef>
                <a:spcPts val="1200"/>
              </a:spcBef>
              <a:spcAft>
                <a:spcPts val="0"/>
              </a:spcAft>
              <a:buClr>
                <a:schemeClr val="lt1"/>
              </a:buClr>
              <a:buSzPts val="1400"/>
              <a:buChar char="●"/>
            </a:pPr>
            <a:r>
              <a:rPr lang="en">
                <a:solidFill>
                  <a:schemeClr val="lt1"/>
                </a:solidFill>
              </a:rPr>
              <a:t>group and bin categories</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convert categorical to binary with one-hot encoding (OHE)</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ordinal features</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create interactions (advanced)</a:t>
            </a:r>
            <a:endParaRPr>
              <a:solidFill>
                <a:schemeClr val="lt1"/>
              </a:solidFill>
            </a:endParaRPr>
          </a:p>
        </p:txBody>
      </p:sp>
      <p:sp>
        <p:nvSpPr>
          <p:cNvPr id="411" name="Google Shape;411;p62"/>
          <p:cNvSpPr txBox="1"/>
          <p:nvPr/>
        </p:nvSpPr>
        <p:spPr>
          <a:xfrm>
            <a:off x="1230000" y="4111925"/>
            <a:ext cx="65382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u="sng">
                <a:solidFill>
                  <a:schemeClr val="dk1"/>
                </a:solidFill>
              </a:rPr>
              <a:t>Why</a:t>
            </a:r>
            <a:r>
              <a:rPr lang="en">
                <a:solidFill>
                  <a:schemeClr val="dk1"/>
                </a:solidFill>
              </a:rPr>
              <a:t>? Many ML algorithms are sensitive to scale, work best with data that is continuous and normally distributed</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3"/>
          <p:cNvSpPr txBox="1"/>
          <p:nvPr/>
        </p:nvSpPr>
        <p:spPr>
          <a:xfrm>
            <a:off x="84200" y="102475"/>
            <a:ext cx="8868300" cy="895800"/>
          </a:xfrm>
          <a:prstGeom prst="rect">
            <a:avLst/>
          </a:prstGeom>
          <a:solidFill>
            <a:srgbClr val="36174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rPr>
              <a:t>use features to </a:t>
            </a:r>
            <a:r>
              <a:rPr b="1" lang="en">
                <a:solidFill>
                  <a:schemeClr val="lt1"/>
                </a:solidFill>
              </a:rPr>
              <a:t>construct</a:t>
            </a:r>
            <a:r>
              <a:rPr lang="en">
                <a:solidFill>
                  <a:schemeClr val="lt1"/>
                </a:solidFill>
              </a:rPr>
              <a:t> new ones </a:t>
            </a:r>
            <a:endParaRPr>
              <a:solidFill>
                <a:schemeClr val="lt1"/>
              </a:solidFill>
            </a:endParaRPr>
          </a:p>
          <a:p>
            <a:pPr indent="-317500" lvl="0" marL="457200" rtl="0" algn="l">
              <a:lnSpc>
                <a:spcPct val="115000"/>
              </a:lnSpc>
              <a:spcBef>
                <a:spcPts val="0"/>
              </a:spcBef>
              <a:spcAft>
                <a:spcPts val="0"/>
              </a:spcAft>
              <a:buClr>
                <a:srgbClr val="A9AA35"/>
              </a:buClr>
              <a:buSzPts val="1400"/>
              <a:buChar char="●"/>
            </a:pPr>
            <a:r>
              <a:rPr lang="en">
                <a:solidFill>
                  <a:srgbClr val="A9AA35"/>
                </a:solidFill>
              </a:rPr>
              <a:t>group and bin categories</a:t>
            </a:r>
            <a:endParaRPr>
              <a:solidFill>
                <a:srgbClr val="A9AA35"/>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convert categorical to binary with one-hot encoding (OHE)</a:t>
            </a:r>
            <a:endParaRPr>
              <a:solidFill>
                <a:schemeClr val="lt1"/>
              </a:solidFill>
            </a:endParaRPr>
          </a:p>
        </p:txBody>
      </p:sp>
      <p:sp>
        <p:nvSpPr>
          <p:cNvPr id="417" name="Google Shape;417;p63"/>
          <p:cNvSpPr txBox="1"/>
          <p:nvPr/>
        </p:nvSpPr>
        <p:spPr>
          <a:xfrm>
            <a:off x="5526550" y="611050"/>
            <a:ext cx="22182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Char char="●"/>
            </a:pPr>
            <a:r>
              <a:rPr lang="en">
                <a:solidFill>
                  <a:schemeClr val="lt1"/>
                </a:solidFill>
              </a:rPr>
              <a:t>ordinal features</a:t>
            </a:r>
            <a:endParaRPr/>
          </a:p>
        </p:txBody>
      </p:sp>
      <p:sp>
        <p:nvSpPr>
          <p:cNvPr id="418" name="Google Shape;418;p63"/>
          <p:cNvSpPr txBox="1"/>
          <p:nvPr/>
        </p:nvSpPr>
        <p:spPr>
          <a:xfrm>
            <a:off x="5526550" y="350275"/>
            <a:ext cx="32253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Char char="●"/>
            </a:pPr>
            <a:r>
              <a:rPr lang="en">
                <a:solidFill>
                  <a:schemeClr val="lt1"/>
                </a:solidFill>
              </a:rPr>
              <a:t>create interactions (advanced)</a:t>
            </a:r>
            <a:endParaRPr>
              <a:solidFill>
                <a:schemeClr val="lt1"/>
              </a:solidFill>
            </a:endParaRPr>
          </a:p>
        </p:txBody>
      </p:sp>
      <p:pic>
        <p:nvPicPr>
          <p:cNvPr id="419" name="Google Shape;419;p63"/>
          <p:cNvPicPr preferRelativeResize="0"/>
          <p:nvPr/>
        </p:nvPicPr>
        <p:blipFill rotWithShape="1">
          <a:blip r:embed="rId3">
            <a:alphaModFix/>
          </a:blip>
          <a:srcRect b="0" l="2315" r="0" t="0"/>
          <a:stretch/>
        </p:blipFill>
        <p:spPr>
          <a:xfrm>
            <a:off x="1808547" y="1480913"/>
            <a:ext cx="5428152" cy="2120325"/>
          </a:xfrm>
          <a:prstGeom prst="rect">
            <a:avLst/>
          </a:prstGeom>
          <a:noFill/>
          <a:ln>
            <a:noFill/>
          </a:ln>
        </p:spPr>
      </p:pic>
      <p:pic>
        <p:nvPicPr>
          <p:cNvPr id="420" name="Google Shape;420;p63"/>
          <p:cNvPicPr preferRelativeResize="0"/>
          <p:nvPr/>
        </p:nvPicPr>
        <p:blipFill rotWithShape="1">
          <a:blip r:embed="rId4">
            <a:alphaModFix/>
          </a:blip>
          <a:srcRect b="0" l="0" r="0" t="9763"/>
          <a:stretch/>
        </p:blipFill>
        <p:spPr>
          <a:xfrm>
            <a:off x="290350" y="1462125"/>
            <a:ext cx="1393025" cy="2217450"/>
          </a:xfrm>
          <a:prstGeom prst="rect">
            <a:avLst/>
          </a:prstGeom>
          <a:noFill/>
          <a:ln cap="flat" cmpd="sng" w="28575">
            <a:solidFill>
              <a:srgbClr val="36174D"/>
            </a:solidFill>
            <a:prstDash val="solid"/>
            <a:round/>
            <a:headEnd len="sm" w="sm" type="none"/>
            <a:tailEnd len="sm" w="sm" type="none"/>
          </a:ln>
        </p:spPr>
      </p:pic>
      <p:pic>
        <p:nvPicPr>
          <p:cNvPr id="421" name="Google Shape;421;p63"/>
          <p:cNvPicPr preferRelativeResize="0"/>
          <p:nvPr/>
        </p:nvPicPr>
        <p:blipFill rotWithShape="1">
          <a:blip r:embed="rId5">
            <a:alphaModFix/>
          </a:blip>
          <a:srcRect b="0" l="0" r="0" t="15839"/>
          <a:stretch/>
        </p:blipFill>
        <p:spPr>
          <a:xfrm>
            <a:off x="7361875" y="2465225"/>
            <a:ext cx="1431850" cy="1135175"/>
          </a:xfrm>
          <a:prstGeom prst="rect">
            <a:avLst/>
          </a:prstGeom>
          <a:noFill/>
          <a:ln cap="flat" cmpd="sng" w="28575">
            <a:solidFill>
              <a:srgbClr val="A9AA35"/>
            </a:solidFill>
            <a:prstDash val="solid"/>
            <a:round/>
            <a:headEnd len="sm" w="sm" type="none"/>
            <a:tailEnd len="sm" w="sm" type="none"/>
          </a:ln>
        </p:spPr>
      </p:pic>
      <p:sp>
        <p:nvSpPr>
          <p:cNvPr id="422" name="Google Shape;422;p63"/>
          <p:cNvSpPr txBox="1"/>
          <p:nvPr/>
        </p:nvSpPr>
        <p:spPr>
          <a:xfrm>
            <a:off x="1835650" y="3933300"/>
            <a:ext cx="5378400" cy="6480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solidFill>
                  <a:schemeClr val="dk1"/>
                </a:solidFill>
              </a:rPr>
              <a:t>Why</a:t>
            </a:r>
            <a:r>
              <a:rPr lang="en">
                <a:solidFill>
                  <a:schemeClr val="dk1"/>
                </a:solidFill>
              </a:rPr>
              <a:t>: reduce complexity by binning </a:t>
            </a:r>
            <a:r>
              <a:rPr b="1" lang="en">
                <a:solidFill>
                  <a:srgbClr val="36174D"/>
                </a:solidFill>
              </a:rPr>
              <a:t>workclass</a:t>
            </a:r>
            <a:r>
              <a:rPr lang="en">
                <a:solidFill>
                  <a:schemeClr val="dk1"/>
                </a:solidFill>
              </a:rPr>
              <a:t> into related categories to construct new feature </a:t>
            </a:r>
            <a:r>
              <a:rPr b="1" lang="en">
                <a:solidFill>
                  <a:srgbClr val="A9AA35"/>
                </a:solidFill>
              </a:rPr>
              <a:t>workclass_group</a:t>
            </a:r>
            <a:endParaRPr b="1">
              <a:solidFill>
                <a:srgbClr val="A9AA35"/>
              </a:solidFill>
            </a:endParaRPr>
          </a:p>
        </p:txBody>
      </p:sp>
      <p:sp>
        <p:nvSpPr>
          <p:cNvPr id="423" name="Google Shape;423;p63"/>
          <p:cNvSpPr/>
          <p:nvPr/>
        </p:nvSpPr>
        <p:spPr>
          <a:xfrm>
            <a:off x="4294550" y="3445725"/>
            <a:ext cx="2850300" cy="155400"/>
          </a:xfrm>
          <a:prstGeom prst="rect">
            <a:avLst/>
          </a:prstGeom>
          <a:solidFill>
            <a:srgbClr val="721E81">
              <a:alpha val="3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4" name="Google Shape;424;p63"/>
          <p:cNvSpPr/>
          <p:nvPr/>
        </p:nvSpPr>
        <p:spPr>
          <a:xfrm>
            <a:off x="2344950" y="3445725"/>
            <a:ext cx="1782300" cy="155400"/>
          </a:xfrm>
          <a:prstGeom prst="rect">
            <a:avLst/>
          </a:prstGeom>
          <a:solidFill>
            <a:srgbClr val="A9AA35">
              <a:alpha val="33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63"/>
          <p:cNvSpPr txBox="1"/>
          <p:nvPr/>
        </p:nvSpPr>
        <p:spPr>
          <a:xfrm>
            <a:off x="7361875" y="1709150"/>
            <a:ext cx="14319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dk1"/>
                </a:solidFill>
              </a:rPr>
              <a:t>based off related categories</a:t>
            </a:r>
            <a:endParaRPr sz="13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64"/>
          <p:cNvPicPr preferRelativeResize="0"/>
          <p:nvPr/>
        </p:nvPicPr>
        <p:blipFill>
          <a:blip r:embed="rId3">
            <a:alphaModFix/>
          </a:blip>
          <a:stretch>
            <a:fillRect/>
          </a:stretch>
        </p:blipFill>
        <p:spPr>
          <a:xfrm>
            <a:off x="1835650" y="1183488"/>
            <a:ext cx="6905552" cy="2268750"/>
          </a:xfrm>
          <a:prstGeom prst="rect">
            <a:avLst/>
          </a:prstGeom>
          <a:noFill/>
          <a:ln>
            <a:noFill/>
          </a:ln>
        </p:spPr>
      </p:pic>
      <p:sp>
        <p:nvSpPr>
          <p:cNvPr id="431" name="Google Shape;431;p64"/>
          <p:cNvSpPr txBox="1"/>
          <p:nvPr/>
        </p:nvSpPr>
        <p:spPr>
          <a:xfrm>
            <a:off x="84200" y="102475"/>
            <a:ext cx="8868300" cy="895800"/>
          </a:xfrm>
          <a:prstGeom prst="rect">
            <a:avLst/>
          </a:prstGeom>
          <a:solidFill>
            <a:srgbClr val="36174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rPr>
              <a:t>use features to </a:t>
            </a:r>
            <a:r>
              <a:rPr b="1" lang="en">
                <a:solidFill>
                  <a:schemeClr val="lt1"/>
                </a:solidFill>
              </a:rPr>
              <a:t>construct</a:t>
            </a:r>
            <a:r>
              <a:rPr lang="en">
                <a:solidFill>
                  <a:schemeClr val="lt1"/>
                </a:solidFill>
              </a:rPr>
              <a:t> new ones </a:t>
            </a:r>
            <a:endParaRPr>
              <a:solidFill>
                <a:schemeClr val="lt1"/>
              </a:solidFill>
            </a:endParaRPr>
          </a:p>
          <a:p>
            <a:pPr indent="-317500" lvl="0" marL="457200" rtl="0" algn="l">
              <a:lnSpc>
                <a:spcPct val="115000"/>
              </a:lnSpc>
              <a:spcBef>
                <a:spcPts val="0"/>
              </a:spcBef>
              <a:spcAft>
                <a:spcPts val="0"/>
              </a:spcAft>
              <a:buClr>
                <a:srgbClr val="A9AA35"/>
              </a:buClr>
              <a:buSzPts val="1400"/>
              <a:buChar char="●"/>
            </a:pPr>
            <a:r>
              <a:rPr lang="en">
                <a:solidFill>
                  <a:srgbClr val="A9AA35"/>
                </a:solidFill>
              </a:rPr>
              <a:t>group and bin categories</a:t>
            </a:r>
            <a:endParaRPr>
              <a:solidFill>
                <a:srgbClr val="A9AA35"/>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convert categorical to binary with one-hot encoding (OHE)</a:t>
            </a:r>
            <a:endParaRPr>
              <a:solidFill>
                <a:schemeClr val="lt1"/>
              </a:solidFill>
            </a:endParaRPr>
          </a:p>
        </p:txBody>
      </p:sp>
      <p:sp>
        <p:nvSpPr>
          <p:cNvPr id="432" name="Google Shape;432;p64"/>
          <p:cNvSpPr txBox="1"/>
          <p:nvPr/>
        </p:nvSpPr>
        <p:spPr>
          <a:xfrm>
            <a:off x="5526550" y="611050"/>
            <a:ext cx="22182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Char char="●"/>
            </a:pPr>
            <a:r>
              <a:rPr lang="en">
                <a:solidFill>
                  <a:schemeClr val="lt1"/>
                </a:solidFill>
              </a:rPr>
              <a:t>ordinal features</a:t>
            </a:r>
            <a:endParaRPr/>
          </a:p>
        </p:txBody>
      </p:sp>
      <p:sp>
        <p:nvSpPr>
          <p:cNvPr id="433" name="Google Shape;433;p64"/>
          <p:cNvSpPr txBox="1"/>
          <p:nvPr/>
        </p:nvSpPr>
        <p:spPr>
          <a:xfrm>
            <a:off x="5526550" y="350275"/>
            <a:ext cx="32253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Char char="●"/>
            </a:pPr>
            <a:r>
              <a:rPr lang="en">
                <a:solidFill>
                  <a:schemeClr val="lt1"/>
                </a:solidFill>
              </a:rPr>
              <a:t>create interactions (advanced)</a:t>
            </a:r>
            <a:endParaRPr>
              <a:solidFill>
                <a:schemeClr val="lt1"/>
              </a:solidFill>
            </a:endParaRPr>
          </a:p>
        </p:txBody>
      </p:sp>
      <p:sp>
        <p:nvSpPr>
          <p:cNvPr id="434" name="Google Shape;434;p64"/>
          <p:cNvSpPr txBox="1"/>
          <p:nvPr/>
        </p:nvSpPr>
        <p:spPr>
          <a:xfrm>
            <a:off x="1835650" y="3933300"/>
            <a:ext cx="5378400" cy="6480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solidFill>
                  <a:schemeClr val="dk1"/>
                </a:solidFill>
              </a:rPr>
              <a:t>Why</a:t>
            </a:r>
            <a:r>
              <a:rPr lang="en">
                <a:solidFill>
                  <a:schemeClr val="dk1"/>
                </a:solidFill>
              </a:rPr>
              <a:t>: reduce complexity by binning </a:t>
            </a:r>
            <a:r>
              <a:rPr b="1" lang="en">
                <a:solidFill>
                  <a:srgbClr val="36174D"/>
                </a:solidFill>
              </a:rPr>
              <a:t>native.country</a:t>
            </a:r>
            <a:r>
              <a:rPr lang="en">
                <a:solidFill>
                  <a:schemeClr val="dk1"/>
                </a:solidFill>
              </a:rPr>
              <a:t> by most frequently occuring to construct new feature </a:t>
            </a:r>
            <a:r>
              <a:rPr b="1" lang="en">
                <a:solidFill>
                  <a:srgbClr val="A9AA35"/>
                </a:solidFill>
              </a:rPr>
              <a:t>country_group</a:t>
            </a:r>
            <a:endParaRPr b="1">
              <a:solidFill>
                <a:srgbClr val="A9AA35"/>
              </a:solidFill>
            </a:endParaRPr>
          </a:p>
        </p:txBody>
      </p:sp>
      <p:grpSp>
        <p:nvGrpSpPr>
          <p:cNvPr id="435" name="Google Shape;435;p64"/>
          <p:cNvGrpSpPr/>
          <p:nvPr/>
        </p:nvGrpSpPr>
        <p:grpSpPr>
          <a:xfrm>
            <a:off x="2114050" y="3238725"/>
            <a:ext cx="6743350" cy="1569000"/>
            <a:chOff x="2114050" y="3238725"/>
            <a:chExt cx="6743350" cy="1569000"/>
          </a:xfrm>
        </p:grpSpPr>
        <p:pic>
          <p:nvPicPr>
            <p:cNvPr id="436" name="Google Shape;436;p64"/>
            <p:cNvPicPr preferRelativeResize="0"/>
            <p:nvPr/>
          </p:nvPicPr>
          <p:blipFill rotWithShape="1">
            <a:blip r:embed="rId4">
              <a:alphaModFix/>
            </a:blip>
            <a:srcRect b="2732" l="0" r="0" t="2722"/>
            <a:stretch/>
          </p:blipFill>
          <p:spPr>
            <a:xfrm>
              <a:off x="7425550" y="3672550"/>
              <a:ext cx="1431850" cy="1135175"/>
            </a:xfrm>
            <a:prstGeom prst="rect">
              <a:avLst/>
            </a:prstGeom>
            <a:noFill/>
            <a:ln cap="flat" cmpd="sng" w="28575">
              <a:solidFill>
                <a:srgbClr val="A9AA35"/>
              </a:solidFill>
              <a:prstDash val="solid"/>
              <a:round/>
              <a:headEnd len="sm" w="sm" type="none"/>
              <a:tailEnd len="sm" w="sm" type="none"/>
            </a:ln>
          </p:spPr>
        </p:pic>
        <p:sp>
          <p:nvSpPr>
            <p:cNvPr id="437" name="Google Shape;437;p64"/>
            <p:cNvSpPr/>
            <p:nvPr/>
          </p:nvSpPr>
          <p:spPr>
            <a:xfrm>
              <a:off x="2114050" y="3238725"/>
              <a:ext cx="1543500" cy="155400"/>
            </a:xfrm>
            <a:prstGeom prst="rect">
              <a:avLst/>
            </a:prstGeom>
            <a:solidFill>
              <a:srgbClr val="A9AA35">
                <a:alpha val="33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38" name="Google Shape;438;p64"/>
          <p:cNvGrpSpPr/>
          <p:nvPr/>
        </p:nvGrpSpPr>
        <p:grpSpPr>
          <a:xfrm>
            <a:off x="5210500" y="1227850"/>
            <a:ext cx="3435450" cy="702575"/>
            <a:chOff x="5210500" y="1227850"/>
            <a:chExt cx="3435450" cy="702575"/>
          </a:xfrm>
        </p:grpSpPr>
        <p:sp>
          <p:nvSpPr>
            <p:cNvPr id="439" name="Google Shape;439;p64"/>
            <p:cNvSpPr/>
            <p:nvPr/>
          </p:nvSpPr>
          <p:spPr>
            <a:xfrm>
              <a:off x="5210500" y="1227850"/>
              <a:ext cx="1918500" cy="155400"/>
            </a:xfrm>
            <a:prstGeom prst="rect">
              <a:avLst/>
            </a:prstGeom>
            <a:solidFill>
              <a:srgbClr val="721E81">
                <a:alpha val="3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 name="Google Shape;440;p64"/>
            <p:cNvSpPr txBox="1"/>
            <p:nvPr/>
          </p:nvSpPr>
          <p:spPr>
            <a:xfrm>
              <a:off x="7214050" y="1545525"/>
              <a:ext cx="1431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dk1"/>
                  </a:solidFill>
                </a:rPr>
                <a:t>based off counts</a:t>
              </a:r>
              <a:endParaRPr sz="1300">
                <a:solidFill>
                  <a:schemeClr val="dk1"/>
                </a:solidFill>
              </a:endParaRPr>
            </a:p>
          </p:txBody>
        </p:sp>
      </p:grpSp>
      <p:pic>
        <p:nvPicPr>
          <p:cNvPr id="441" name="Google Shape;441;p64"/>
          <p:cNvPicPr preferRelativeResize="0"/>
          <p:nvPr/>
        </p:nvPicPr>
        <p:blipFill rotWithShape="1">
          <a:blip r:embed="rId5">
            <a:alphaModFix/>
          </a:blip>
          <a:srcRect b="0" l="9222" r="0" t="0"/>
          <a:stretch/>
        </p:blipFill>
        <p:spPr>
          <a:xfrm>
            <a:off x="275050" y="1183500"/>
            <a:ext cx="1431900" cy="3797900"/>
          </a:xfrm>
          <a:prstGeom prst="rect">
            <a:avLst/>
          </a:prstGeom>
          <a:noFill/>
          <a:ln cap="flat" cmpd="sng" w="28575">
            <a:solidFill>
              <a:srgbClr val="36174D"/>
            </a:solidFill>
            <a:prstDash val="solid"/>
            <a:round/>
            <a:headEnd len="sm" w="sm" type="none"/>
            <a:tailEnd len="sm" w="sm" type="none"/>
          </a:ln>
        </p:spPr>
      </p:pic>
      <p:sp>
        <p:nvSpPr>
          <p:cNvPr id="442" name="Google Shape;442;p64"/>
          <p:cNvSpPr/>
          <p:nvPr/>
        </p:nvSpPr>
        <p:spPr>
          <a:xfrm>
            <a:off x="3778450" y="3238725"/>
            <a:ext cx="3024300" cy="155400"/>
          </a:xfrm>
          <a:prstGeom prst="rect">
            <a:avLst/>
          </a:prstGeom>
          <a:solidFill>
            <a:srgbClr val="721E81">
              <a:alpha val="3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65"/>
          <p:cNvPicPr preferRelativeResize="0"/>
          <p:nvPr/>
        </p:nvPicPr>
        <p:blipFill>
          <a:blip r:embed="rId3">
            <a:alphaModFix/>
          </a:blip>
          <a:stretch>
            <a:fillRect/>
          </a:stretch>
        </p:blipFill>
        <p:spPr>
          <a:xfrm>
            <a:off x="1770600" y="1166450"/>
            <a:ext cx="7181899" cy="1600915"/>
          </a:xfrm>
          <a:prstGeom prst="rect">
            <a:avLst/>
          </a:prstGeom>
          <a:noFill/>
          <a:ln>
            <a:noFill/>
          </a:ln>
        </p:spPr>
      </p:pic>
      <p:sp>
        <p:nvSpPr>
          <p:cNvPr id="448" name="Google Shape;448;p65"/>
          <p:cNvSpPr txBox="1"/>
          <p:nvPr/>
        </p:nvSpPr>
        <p:spPr>
          <a:xfrm>
            <a:off x="84200" y="102475"/>
            <a:ext cx="8868300" cy="895800"/>
          </a:xfrm>
          <a:prstGeom prst="rect">
            <a:avLst/>
          </a:prstGeom>
          <a:solidFill>
            <a:srgbClr val="36174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rPr>
              <a:t>use features to </a:t>
            </a:r>
            <a:r>
              <a:rPr b="1" lang="en">
                <a:solidFill>
                  <a:schemeClr val="lt1"/>
                </a:solidFill>
              </a:rPr>
              <a:t>construct</a:t>
            </a:r>
            <a:r>
              <a:rPr lang="en">
                <a:solidFill>
                  <a:schemeClr val="lt1"/>
                </a:solidFill>
              </a:rPr>
              <a:t> new ones </a:t>
            </a:r>
            <a:endParaRPr>
              <a:solidFill>
                <a:schemeClr val="lt1"/>
              </a:solidFill>
            </a:endParaRPr>
          </a:p>
          <a:p>
            <a:pPr indent="-317500" lvl="0" marL="457200" rtl="0" algn="l">
              <a:lnSpc>
                <a:spcPct val="115000"/>
              </a:lnSpc>
              <a:spcBef>
                <a:spcPts val="0"/>
              </a:spcBef>
              <a:spcAft>
                <a:spcPts val="0"/>
              </a:spcAft>
              <a:buClr>
                <a:srgbClr val="A9AA35"/>
              </a:buClr>
              <a:buSzPts val="1400"/>
              <a:buChar char="●"/>
            </a:pPr>
            <a:r>
              <a:rPr lang="en">
                <a:solidFill>
                  <a:srgbClr val="A9AA35"/>
                </a:solidFill>
              </a:rPr>
              <a:t>group and bin categories</a:t>
            </a:r>
            <a:endParaRPr>
              <a:solidFill>
                <a:srgbClr val="A9AA35"/>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convert categorical to binary with one-hot encoding (OHE)</a:t>
            </a:r>
            <a:endParaRPr>
              <a:solidFill>
                <a:schemeClr val="lt1"/>
              </a:solidFill>
            </a:endParaRPr>
          </a:p>
        </p:txBody>
      </p:sp>
      <p:sp>
        <p:nvSpPr>
          <p:cNvPr id="449" name="Google Shape;449;p65"/>
          <p:cNvSpPr txBox="1"/>
          <p:nvPr/>
        </p:nvSpPr>
        <p:spPr>
          <a:xfrm>
            <a:off x="5526550" y="611050"/>
            <a:ext cx="22182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Char char="●"/>
            </a:pPr>
            <a:r>
              <a:rPr lang="en">
                <a:solidFill>
                  <a:schemeClr val="lt1"/>
                </a:solidFill>
              </a:rPr>
              <a:t>ordinal features</a:t>
            </a:r>
            <a:endParaRPr/>
          </a:p>
        </p:txBody>
      </p:sp>
      <p:sp>
        <p:nvSpPr>
          <p:cNvPr id="450" name="Google Shape;450;p65"/>
          <p:cNvSpPr txBox="1"/>
          <p:nvPr/>
        </p:nvSpPr>
        <p:spPr>
          <a:xfrm>
            <a:off x="5526550" y="350275"/>
            <a:ext cx="32253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Char char="●"/>
            </a:pPr>
            <a:r>
              <a:rPr lang="en">
                <a:solidFill>
                  <a:schemeClr val="lt1"/>
                </a:solidFill>
              </a:rPr>
              <a:t>create interactions (advanced)</a:t>
            </a:r>
            <a:endParaRPr>
              <a:solidFill>
                <a:schemeClr val="lt1"/>
              </a:solidFill>
            </a:endParaRPr>
          </a:p>
        </p:txBody>
      </p:sp>
      <p:sp>
        <p:nvSpPr>
          <p:cNvPr id="451" name="Google Shape;451;p65"/>
          <p:cNvSpPr txBox="1"/>
          <p:nvPr/>
        </p:nvSpPr>
        <p:spPr>
          <a:xfrm>
            <a:off x="2359200" y="3323700"/>
            <a:ext cx="4218600" cy="8958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solidFill>
                  <a:schemeClr val="dk1"/>
                </a:solidFill>
              </a:rPr>
              <a:t>Why</a:t>
            </a:r>
            <a:r>
              <a:rPr lang="en">
                <a:solidFill>
                  <a:schemeClr val="dk1"/>
                </a:solidFill>
              </a:rPr>
              <a:t>: reduce complexity by binning uncommon categories from </a:t>
            </a:r>
            <a:r>
              <a:rPr b="1" lang="en">
                <a:solidFill>
                  <a:srgbClr val="36174D"/>
                </a:solidFill>
              </a:rPr>
              <a:t>occupation</a:t>
            </a:r>
            <a:r>
              <a:rPr lang="en">
                <a:solidFill>
                  <a:schemeClr val="dk1"/>
                </a:solidFill>
              </a:rPr>
              <a:t> into ‘Other’ and constructing new feature </a:t>
            </a:r>
            <a:r>
              <a:rPr b="1" lang="en">
                <a:solidFill>
                  <a:srgbClr val="A9AA35"/>
                </a:solidFill>
              </a:rPr>
              <a:t>occupation_group</a:t>
            </a:r>
            <a:endParaRPr b="1">
              <a:solidFill>
                <a:srgbClr val="A9AA35"/>
              </a:solidFill>
            </a:endParaRPr>
          </a:p>
        </p:txBody>
      </p:sp>
      <p:grpSp>
        <p:nvGrpSpPr>
          <p:cNvPr id="452" name="Google Shape;452;p65"/>
          <p:cNvGrpSpPr/>
          <p:nvPr/>
        </p:nvGrpSpPr>
        <p:grpSpPr>
          <a:xfrm>
            <a:off x="1922950" y="2522150"/>
            <a:ext cx="6971950" cy="1873800"/>
            <a:chOff x="2114050" y="3238725"/>
            <a:chExt cx="6971950" cy="1873800"/>
          </a:xfrm>
        </p:grpSpPr>
        <p:pic>
          <p:nvPicPr>
            <p:cNvPr id="453" name="Google Shape;453;p65"/>
            <p:cNvPicPr preferRelativeResize="0"/>
            <p:nvPr/>
          </p:nvPicPr>
          <p:blipFill rotWithShape="1">
            <a:blip r:embed="rId4">
              <a:alphaModFix/>
            </a:blip>
            <a:srcRect b="12242" l="0" r="0" t="12234"/>
            <a:stretch/>
          </p:blipFill>
          <p:spPr>
            <a:xfrm>
              <a:off x="7654150" y="3977350"/>
              <a:ext cx="1431850" cy="1135175"/>
            </a:xfrm>
            <a:prstGeom prst="rect">
              <a:avLst/>
            </a:prstGeom>
            <a:noFill/>
            <a:ln cap="flat" cmpd="sng" w="28575">
              <a:solidFill>
                <a:srgbClr val="A9AA35"/>
              </a:solidFill>
              <a:prstDash val="solid"/>
              <a:round/>
              <a:headEnd len="sm" w="sm" type="none"/>
              <a:tailEnd len="sm" w="sm" type="none"/>
            </a:ln>
          </p:spPr>
        </p:pic>
        <p:sp>
          <p:nvSpPr>
            <p:cNvPr id="454" name="Google Shape;454;p65"/>
            <p:cNvSpPr/>
            <p:nvPr/>
          </p:nvSpPr>
          <p:spPr>
            <a:xfrm>
              <a:off x="2114050" y="3238725"/>
              <a:ext cx="1662900" cy="155400"/>
            </a:xfrm>
            <a:prstGeom prst="rect">
              <a:avLst/>
            </a:prstGeom>
            <a:solidFill>
              <a:srgbClr val="A9AA35">
                <a:alpha val="33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55" name="Google Shape;455;p65"/>
          <p:cNvGrpSpPr/>
          <p:nvPr/>
        </p:nvGrpSpPr>
        <p:grpSpPr>
          <a:xfrm>
            <a:off x="5042975" y="1194200"/>
            <a:ext cx="3814475" cy="736225"/>
            <a:chOff x="5042975" y="1194200"/>
            <a:chExt cx="3814475" cy="736225"/>
          </a:xfrm>
        </p:grpSpPr>
        <p:sp>
          <p:nvSpPr>
            <p:cNvPr id="456" name="Google Shape;456;p65"/>
            <p:cNvSpPr/>
            <p:nvPr/>
          </p:nvSpPr>
          <p:spPr>
            <a:xfrm>
              <a:off x="5042975" y="1194200"/>
              <a:ext cx="2555700" cy="155400"/>
            </a:xfrm>
            <a:prstGeom prst="rect">
              <a:avLst/>
            </a:prstGeom>
            <a:solidFill>
              <a:srgbClr val="721E81">
                <a:alpha val="3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7" name="Google Shape;457;p65"/>
            <p:cNvSpPr txBox="1"/>
            <p:nvPr/>
          </p:nvSpPr>
          <p:spPr>
            <a:xfrm>
              <a:off x="7214050" y="1545525"/>
              <a:ext cx="1643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dk1"/>
                  </a:solidFill>
                </a:rPr>
                <a:t>based off % of total</a:t>
              </a:r>
              <a:endParaRPr sz="1300">
                <a:solidFill>
                  <a:schemeClr val="dk1"/>
                </a:solidFill>
              </a:endParaRPr>
            </a:p>
          </p:txBody>
        </p:sp>
      </p:grpSp>
      <p:pic>
        <p:nvPicPr>
          <p:cNvPr id="458" name="Google Shape;458;p65"/>
          <p:cNvPicPr preferRelativeResize="0"/>
          <p:nvPr/>
        </p:nvPicPr>
        <p:blipFill rotWithShape="1">
          <a:blip r:embed="rId5">
            <a:alphaModFix/>
          </a:blip>
          <a:srcRect b="0" l="2134" r="2125" t="0"/>
          <a:stretch/>
        </p:blipFill>
        <p:spPr>
          <a:xfrm>
            <a:off x="275050" y="1183500"/>
            <a:ext cx="1431901" cy="3797901"/>
          </a:xfrm>
          <a:prstGeom prst="rect">
            <a:avLst/>
          </a:prstGeom>
          <a:noFill/>
          <a:ln cap="flat" cmpd="sng" w="28575">
            <a:solidFill>
              <a:srgbClr val="36174D"/>
            </a:solidFill>
            <a:prstDash val="solid"/>
            <a:round/>
            <a:headEnd len="sm" w="sm" type="none"/>
            <a:tailEnd len="sm" w="sm" type="none"/>
          </a:ln>
        </p:spPr>
      </p:pic>
      <p:sp>
        <p:nvSpPr>
          <p:cNvPr id="459" name="Google Shape;459;p65"/>
          <p:cNvSpPr/>
          <p:nvPr/>
        </p:nvSpPr>
        <p:spPr>
          <a:xfrm>
            <a:off x="3730675" y="2571750"/>
            <a:ext cx="3024300" cy="155400"/>
          </a:xfrm>
          <a:prstGeom prst="rect">
            <a:avLst/>
          </a:prstGeom>
          <a:solidFill>
            <a:srgbClr val="721E81">
              <a:alpha val="3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 name="Google Shape;460;p65"/>
          <p:cNvSpPr txBox="1"/>
          <p:nvPr/>
        </p:nvSpPr>
        <p:spPr>
          <a:xfrm>
            <a:off x="2359200" y="4300625"/>
            <a:ext cx="42186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000">
                <a:solidFill>
                  <a:schemeClr val="dk1"/>
                </a:solidFill>
              </a:rPr>
              <a:t>Note: the percentage cutoff is subjective (like with most things in data cleaning), so may need to try a few out to see what the best choice is.</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174D"/>
        </a:solidFill>
      </p:bgPr>
    </p:bg>
    <p:spTree>
      <p:nvGrpSpPr>
        <p:cNvPr id="138" name="Shape 138"/>
        <p:cNvGrpSpPr/>
        <p:nvPr/>
      </p:nvGrpSpPr>
      <p:grpSpPr>
        <a:xfrm>
          <a:off x="0" y="0"/>
          <a:ext cx="0" cy="0"/>
          <a:chOff x="0" y="0"/>
          <a:chExt cx="0" cy="0"/>
        </a:xfrm>
      </p:grpSpPr>
      <p:sp>
        <p:nvSpPr>
          <p:cNvPr id="139" name="Google Shape;139;p30"/>
          <p:cNvSpPr txBox="1"/>
          <p:nvPr/>
        </p:nvSpPr>
        <p:spPr>
          <a:xfrm>
            <a:off x="1828800" y="1113550"/>
            <a:ext cx="4561500" cy="1779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5750">
                <a:solidFill>
                  <a:schemeClr val="lt1"/>
                </a:solidFill>
                <a:latin typeface="Staatliches"/>
                <a:ea typeface="Staatliches"/>
                <a:cs typeface="Staatliches"/>
                <a:sym typeface="Staatliches"/>
              </a:rPr>
              <a:t>Review</a:t>
            </a:r>
            <a:endParaRPr b="1" sz="5750">
              <a:solidFill>
                <a:schemeClr val="lt1"/>
              </a:solidFill>
              <a:latin typeface="Staatliches"/>
              <a:ea typeface="Staatliches"/>
              <a:cs typeface="Staatliches"/>
              <a:sym typeface="Staatliches"/>
            </a:endParaRPr>
          </a:p>
          <a:p>
            <a:pPr indent="0" lvl="0" marL="0" rtl="0" algn="l">
              <a:lnSpc>
                <a:spcPct val="80000"/>
              </a:lnSpc>
              <a:spcBef>
                <a:spcPts val="0"/>
              </a:spcBef>
              <a:spcAft>
                <a:spcPts val="0"/>
              </a:spcAft>
              <a:buNone/>
            </a:pPr>
            <a:r>
              <a:t/>
            </a:r>
            <a:endParaRPr b="1" sz="1800">
              <a:solidFill>
                <a:schemeClr val="lt1"/>
              </a:solidFill>
            </a:endParaRPr>
          </a:p>
          <a:p>
            <a:pPr indent="0" lvl="0" marL="0" rtl="0" algn="l">
              <a:lnSpc>
                <a:spcPct val="80000"/>
              </a:lnSpc>
              <a:spcBef>
                <a:spcPts val="0"/>
              </a:spcBef>
              <a:spcAft>
                <a:spcPts val="0"/>
              </a:spcAft>
              <a:buNone/>
            </a:pPr>
            <a:r>
              <a:rPr lang="en" sz="1800">
                <a:solidFill>
                  <a:schemeClr val="lt1"/>
                </a:solidFill>
              </a:rPr>
              <a:t>What are the five steps of the ML workflow? Can you name some </a:t>
            </a:r>
            <a:r>
              <a:rPr lang="en" sz="1800">
                <a:solidFill>
                  <a:schemeClr val="lt1"/>
                </a:solidFill>
              </a:rPr>
              <a:t>things</a:t>
            </a:r>
            <a:r>
              <a:rPr lang="en" sz="1800">
                <a:solidFill>
                  <a:schemeClr val="lt1"/>
                </a:solidFill>
              </a:rPr>
              <a:t> we do during the first step?</a:t>
            </a:r>
            <a:endParaRPr>
              <a:solidFill>
                <a:schemeClr val="lt1"/>
              </a:solidFill>
            </a:endParaRPr>
          </a:p>
        </p:txBody>
      </p:sp>
      <p:pic>
        <p:nvPicPr>
          <p:cNvPr descr="3 Minute Timer Relaxing Music Lofi Fish Background&#10;Song- https://www.youtube.com/watch?v=Nh_oj5hsAbs&amp;t=41s&#10;&#10;&#10;&#10;TAGS&#10;3 minute&#10;3 minute countdown&#10;3 minute lo-fi hiphop timer&#10;3 minute timer&#10;countdown&#10;lo-fi music&#10;lofi study song&#10;study music&#10;study timer&#10;time&#10;timer&#10;working music&#10;3 minute timer with music&#10;3 minute clock&#10;lofi hiphop&#10;relaxing timers&#10;relaxing music&#10;relaxing lofi timer&#10;nature timer&#10;meditation&#10;meditation music&#10;relaxing sleep music&#10;school timer&#10;sleep timer&#10;chill timer&#10;chill music&#10;lofi timer&#10;lofi hiphop timer&#10;lofi hip hop" id="140" name="Google Shape;140;p30" title="3 Minute Timer Relaxing Music Lofi Fish Background">
            <a:hlinkClick r:id="rId3"/>
          </p:cNvPr>
          <p:cNvPicPr preferRelativeResize="0"/>
          <p:nvPr/>
        </p:nvPicPr>
        <p:blipFill>
          <a:blip r:embed="rId4">
            <a:alphaModFix/>
          </a:blip>
          <a:stretch>
            <a:fillRect/>
          </a:stretch>
        </p:blipFill>
        <p:spPr>
          <a:xfrm>
            <a:off x="411050" y="4209375"/>
            <a:ext cx="957775" cy="538750"/>
          </a:xfrm>
          <a:prstGeom prst="rect">
            <a:avLst/>
          </a:prstGeom>
          <a:noFill/>
          <a:ln>
            <a:noFill/>
          </a:ln>
        </p:spPr>
      </p:pic>
      <p:grpSp>
        <p:nvGrpSpPr>
          <p:cNvPr id="141" name="Google Shape;141;p30"/>
          <p:cNvGrpSpPr/>
          <p:nvPr/>
        </p:nvGrpSpPr>
        <p:grpSpPr>
          <a:xfrm>
            <a:off x="4881975" y="1422842"/>
            <a:ext cx="2967489" cy="2998535"/>
            <a:chOff x="3418500" y="685629"/>
            <a:chExt cx="2967489" cy="2998535"/>
          </a:xfrm>
        </p:grpSpPr>
        <p:pic>
          <p:nvPicPr>
            <p:cNvPr id="142" name="Google Shape;142;p30"/>
            <p:cNvPicPr preferRelativeResize="0"/>
            <p:nvPr/>
          </p:nvPicPr>
          <p:blipFill rotWithShape="1">
            <a:blip r:embed="rId5">
              <a:alphaModFix/>
            </a:blip>
            <a:srcRect b="12577" l="0" r="0" t="41081"/>
            <a:stretch/>
          </p:blipFill>
          <p:spPr>
            <a:xfrm>
              <a:off x="3418500" y="2377463"/>
              <a:ext cx="2819724" cy="1306700"/>
            </a:xfrm>
            <a:prstGeom prst="rect">
              <a:avLst/>
            </a:prstGeom>
            <a:noFill/>
            <a:ln>
              <a:noFill/>
            </a:ln>
          </p:spPr>
        </p:pic>
        <p:pic>
          <p:nvPicPr>
            <p:cNvPr id="143" name="Google Shape;143;p30"/>
            <p:cNvPicPr preferRelativeResize="0"/>
            <p:nvPr/>
          </p:nvPicPr>
          <p:blipFill rotWithShape="1">
            <a:blip r:embed="rId5">
              <a:alphaModFix/>
            </a:blip>
            <a:srcRect b="59964" l="0" r="48549" t="0"/>
            <a:stretch/>
          </p:blipFill>
          <p:spPr>
            <a:xfrm rot="5229456">
              <a:off x="5060913" y="873700"/>
              <a:ext cx="1450774" cy="1128825"/>
            </a:xfrm>
            <a:prstGeom prst="rect">
              <a:avLst/>
            </a:prstGeom>
            <a:noFill/>
            <a:ln>
              <a:noFill/>
            </a:ln>
          </p:spPr>
        </p:pic>
        <p:sp>
          <p:nvSpPr>
            <p:cNvPr id="144" name="Google Shape;144;p30"/>
            <p:cNvSpPr/>
            <p:nvPr/>
          </p:nvSpPr>
          <p:spPr>
            <a:xfrm>
              <a:off x="5676800" y="2160550"/>
              <a:ext cx="219000" cy="216900"/>
            </a:xfrm>
            <a:prstGeom prst="ellipse">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nvSpPr>
        <p:spPr>
          <a:xfrm>
            <a:off x="84200" y="102475"/>
            <a:ext cx="8868300" cy="895800"/>
          </a:xfrm>
          <a:prstGeom prst="rect">
            <a:avLst/>
          </a:prstGeom>
          <a:solidFill>
            <a:srgbClr val="36174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rPr>
              <a:t>use features to </a:t>
            </a:r>
            <a:r>
              <a:rPr b="1" lang="en">
                <a:solidFill>
                  <a:schemeClr val="lt1"/>
                </a:solidFill>
              </a:rPr>
              <a:t>construct</a:t>
            </a:r>
            <a:r>
              <a:rPr lang="en">
                <a:solidFill>
                  <a:schemeClr val="lt1"/>
                </a:solidFill>
              </a:rPr>
              <a:t> new ones </a:t>
            </a:r>
            <a:endParaRPr>
              <a:solidFill>
                <a:schemeClr val="lt1"/>
              </a:solidFill>
            </a:endParaRPr>
          </a:p>
          <a:p>
            <a:pPr indent="-317500" lvl="0" marL="457200" rtl="0" algn="l">
              <a:lnSpc>
                <a:spcPct val="115000"/>
              </a:lnSpc>
              <a:spcBef>
                <a:spcPts val="0"/>
              </a:spcBef>
              <a:spcAft>
                <a:spcPts val="0"/>
              </a:spcAft>
              <a:buClr>
                <a:srgbClr val="A9AA35"/>
              </a:buClr>
              <a:buSzPts val="1400"/>
              <a:buChar char="●"/>
            </a:pPr>
            <a:r>
              <a:rPr lang="en">
                <a:solidFill>
                  <a:srgbClr val="A9AA35"/>
                </a:solidFill>
              </a:rPr>
              <a:t>group and bin categories</a:t>
            </a:r>
            <a:endParaRPr>
              <a:solidFill>
                <a:srgbClr val="A9AA35"/>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convert categorical to binary with one-hot encoding (OHE)</a:t>
            </a:r>
            <a:endParaRPr>
              <a:solidFill>
                <a:schemeClr val="lt1"/>
              </a:solidFill>
            </a:endParaRPr>
          </a:p>
        </p:txBody>
      </p:sp>
      <p:sp>
        <p:nvSpPr>
          <p:cNvPr id="466" name="Google Shape;466;p66"/>
          <p:cNvSpPr txBox="1"/>
          <p:nvPr/>
        </p:nvSpPr>
        <p:spPr>
          <a:xfrm>
            <a:off x="5526550" y="611050"/>
            <a:ext cx="22182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Char char="●"/>
            </a:pPr>
            <a:r>
              <a:rPr lang="en">
                <a:solidFill>
                  <a:schemeClr val="lt1"/>
                </a:solidFill>
              </a:rPr>
              <a:t>ordinal features</a:t>
            </a:r>
            <a:endParaRPr/>
          </a:p>
        </p:txBody>
      </p:sp>
      <p:sp>
        <p:nvSpPr>
          <p:cNvPr id="467" name="Google Shape;467;p66"/>
          <p:cNvSpPr txBox="1"/>
          <p:nvPr/>
        </p:nvSpPr>
        <p:spPr>
          <a:xfrm>
            <a:off x="5526550" y="350275"/>
            <a:ext cx="32253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Char char="●"/>
            </a:pPr>
            <a:r>
              <a:rPr lang="en">
                <a:solidFill>
                  <a:schemeClr val="lt1"/>
                </a:solidFill>
              </a:rPr>
              <a:t>create interactions (advanced)</a:t>
            </a:r>
            <a:endParaRPr>
              <a:solidFill>
                <a:schemeClr val="lt1"/>
              </a:solidFill>
            </a:endParaRPr>
          </a:p>
        </p:txBody>
      </p:sp>
      <p:sp>
        <p:nvSpPr>
          <p:cNvPr id="468" name="Google Shape;468;p66"/>
          <p:cNvSpPr txBox="1"/>
          <p:nvPr/>
        </p:nvSpPr>
        <p:spPr>
          <a:xfrm>
            <a:off x="1829150" y="1237950"/>
            <a:ext cx="5378400" cy="33063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solidFill>
                  <a:schemeClr val="dk1"/>
                </a:solidFill>
              </a:rPr>
              <a:t>Try this yourself! </a:t>
            </a:r>
            <a:r>
              <a:rPr lang="en">
                <a:solidFill>
                  <a:schemeClr val="dk1"/>
                </a:solidFill>
              </a:rPr>
              <a:t>Figure out how to construct new features from the following existing ones: </a:t>
            </a:r>
            <a:r>
              <a:rPr b="1" lang="en">
                <a:solidFill>
                  <a:schemeClr val="dk1"/>
                </a:solidFill>
              </a:rPr>
              <a:t>marriage </a:t>
            </a:r>
            <a:r>
              <a:rPr lang="en">
                <a:solidFill>
                  <a:schemeClr val="dk1"/>
                </a:solidFill>
              </a:rPr>
              <a:t>or relationship</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317500" lvl="0" marL="457200" rtl="0" algn="l">
              <a:lnSpc>
                <a:spcPct val="115000"/>
              </a:lnSpc>
              <a:spcBef>
                <a:spcPts val="1200"/>
              </a:spcBef>
              <a:spcAft>
                <a:spcPts val="0"/>
              </a:spcAft>
              <a:buClr>
                <a:schemeClr val="dk1"/>
              </a:buClr>
              <a:buSzPts val="1400"/>
              <a:buAutoNum type="arabicPeriod"/>
            </a:pPr>
            <a:r>
              <a:rPr lang="en">
                <a:solidFill>
                  <a:schemeClr val="dk1"/>
                </a:solidFill>
              </a:rPr>
              <a:t>Pick an approach above to filter by: type, count, %total.</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317500" lvl="0" marL="457200" rtl="0" algn="l">
              <a:lnSpc>
                <a:spcPct val="115000"/>
              </a:lnSpc>
              <a:spcBef>
                <a:spcPts val="1200"/>
              </a:spcBef>
              <a:spcAft>
                <a:spcPts val="0"/>
              </a:spcAft>
              <a:buClr>
                <a:schemeClr val="dk1"/>
              </a:buClr>
              <a:buSzPts val="1400"/>
              <a:buAutoNum type="arabicPeriod"/>
            </a:pPr>
            <a:r>
              <a:rPr lang="en">
                <a:solidFill>
                  <a:schemeClr val="dk1"/>
                </a:solidFill>
              </a:rPr>
              <a:t>Create a filtering function and apply the changes. Make sure to create a new feature when you do so.</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317500" lvl="0" marL="457200" rtl="0" algn="l">
              <a:lnSpc>
                <a:spcPct val="115000"/>
              </a:lnSpc>
              <a:spcBef>
                <a:spcPts val="1200"/>
              </a:spcBef>
              <a:spcAft>
                <a:spcPts val="0"/>
              </a:spcAft>
              <a:buClr>
                <a:schemeClr val="dk1"/>
              </a:buClr>
              <a:buSzPts val="1400"/>
              <a:buAutoNum type="arabicPeriod"/>
            </a:pPr>
            <a:r>
              <a:rPr lang="en">
                <a:solidFill>
                  <a:schemeClr val="dk1"/>
                </a:solidFill>
              </a:rPr>
              <a:t>Output the value counts of the newly created feature</a:t>
            </a:r>
            <a:endParaRPr>
              <a:solidFill>
                <a:schemeClr val="dk1"/>
              </a:solidFill>
            </a:endParaRPr>
          </a:p>
        </p:txBody>
      </p:sp>
      <p:pic>
        <p:nvPicPr>
          <p:cNvPr descr="5 Minute Timer Relaxing Music Lofi Fish Background&#10;&#10;&#10;&#10;&#10;&#10;&#10;TAGS&#10;5 minute&#10;5 minute countdown&#10;5 minute lo-fi hiphop timer&#10;5 minute timer&#10;countdown&#10;lo-fi music&#10;lofi study song&#10;study music&#10;study timer&#10;time&#10;timer&#10;working music&#10;5 minute timer with music&#10;5 minute clock&#10;lofi hiphop&#10;relaxing timers&#10;relaxing music&#10;relaxing lofi timer&#10;nature timer&#10;meditation&#10;meditation music&#10;relaxing sleep music&#10;school timer&#10;sleep timer&#10;chill timer&#10;chill music&#10;lofi timer&#10;lofi hiphop timer&#10;lofi hip hop" id="469" name="Google Shape;469;p66" title="5 Minute Timer Relaxing Music Lofi Fish Background">
            <a:hlinkClick r:id="rId3"/>
          </p:cNvPr>
          <p:cNvPicPr preferRelativeResize="0"/>
          <p:nvPr/>
        </p:nvPicPr>
        <p:blipFill>
          <a:blip r:embed="rId4">
            <a:alphaModFix/>
          </a:blip>
          <a:stretch>
            <a:fillRect/>
          </a:stretch>
        </p:blipFill>
        <p:spPr>
          <a:xfrm>
            <a:off x="7764123" y="4041250"/>
            <a:ext cx="1054850" cy="593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7"/>
          <p:cNvSpPr txBox="1"/>
          <p:nvPr/>
        </p:nvSpPr>
        <p:spPr>
          <a:xfrm>
            <a:off x="84200" y="102475"/>
            <a:ext cx="8868300" cy="895800"/>
          </a:xfrm>
          <a:prstGeom prst="rect">
            <a:avLst/>
          </a:prstGeom>
          <a:solidFill>
            <a:srgbClr val="36174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rPr>
              <a:t>use features to </a:t>
            </a:r>
            <a:r>
              <a:rPr b="1" lang="en">
                <a:solidFill>
                  <a:schemeClr val="lt1"/>
                </a:solidFill>
              </a:rPr>
              <a:t>construct</a:t>
            </a:r>
            <a:r>
              <a:rPr lang="en">
                <a:solidFill>
                  <a:schemeClr val="lt1"/>
                </a:solidFill>
              </a:rPr>
              <a:t> new ones </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group and bin categories</a:t>
            </a:r>
            <a:endParaRPr>
              <a:solidFill>
                <a:schemeClr val="lt1"/>
              </a:solidFill>
            </a:endParaRPr>
          </a:p>
          <a:p>
            <a:pPr indent="-317500" lvl="0" marL="457200" rtl="0" algn="l">
              <a:lnSpc>
                <a:spcPct val="115000"/>
              </a:lnSpc>
              <a:spcBef>
                <a:spcPts val="0"/>
              </a:spcBef>
              <a:spcAft>
                <a:spcPts val="0"/>
              </a:spcAft>
              <a:buClr>
                <a:srgbClr val="A9AA35"/>
              </a:buClr>
              <a:buSzPts val="1400"/>
              <a:buChar char="●"/>
            </a:pPr>
            <a:r>
              <a:rPr lang="en">
                <a:solidFill>
                  <a:srgbClr val="A9AA35"/>
                </a:solidFill>
              </a:rPr>
              <a:t>convert categorical to binary with one-hot encoding (OHE)</a:t>
            </a:r>
            <a:endParaRPr>
              <a:solidFill>
                <a:srgbClr val="A9AA35"/>
              </a:solidFill>
            </a:endParaRPr>
          </a:p>
        </p:txBody>
      </p:sp>
      <p:sp>
        <p:nvSpPr>
          <p:cNvPr id="475" name="Google Shape;475;p67"/>
          <p:cNvSpPr txBox="1"/>
          <p:nvPr/>
        </p:nvSpPr>
        <p:spPr>
          <a:xfrm>
            <a:off x="5526550" y="611050"/>
            <a:ext cx="22182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Char char="●"/>
            </a:pPr>
            <a:r>
              <a:rPr lang="en">
                <a:solidFill>
                  <a:schemeClr val="lt1"/>
                </a:solidFill>
              </a:rPr>
              <a:t>ordinal features</a:t>
            </a:r>
            <a:endParaRPr/>
          </a:p>
        </p:txBody>
      </p:sp>
      <p:sp>
        <p:nvSpPr>
          <p:cNvPr id="476" name="Google Shape;476;p67"/>
          <p:cNvSpPr txBox="1"/>
          <p:nvPr/>
        </p:nvSpPr>
        <p:spPr>
          <a:xfrm>
            <a:off x="5526550" y="350275"/>
            <a:ext cx="32253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Char char="●"/>
            </a:pPr>
            <a:r>
              <a:rPr lang="en">
                <a:solidFill>
                  <a:schemeClr val="lt1"/>
                </a:solidFill>
              </a:rPr>
              <a:t>create interactions (advanced)</a:t>
            </a:r>
            <a:endParaRPr>
              <a:solidFill>
                <a:schemeClr val="lt1"/>
              </a:solidFill>
            </a:endParaRPr>
          </a:p>
        </p:txBody>
      </p:sp>
      <p:sp>
        <p:nvSpPr>
          <p:cNvPr id="477" name="Google Shape;477;p67"/>
          <p:cNvSpPr txBox="1"/>
          <p:nvPr/>
        </p:nvSpPr>
        <p:spPr>
          <a:xfrm>
            <a:off x="1455456" y="4373097"/>
            <a:ext cx="6325500" cy="4002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solidFill>
                  <a:schemeClr val="dk1"/>
                </a:solidFill>
              </a:rPr>
              <a:t>Why</a:t>
            </a:r>
            <a:r>
              <a:rPr lang="en">
                <a:solidFill>
                  <a:schemeClr val="dk1"/>
                </a:solidFill>
              </a:rPr>
              <a:t>: ML algorithms love numbers, not so much categories</a:t>
            </a:r>
            <a:endParaRPr b="1">
              <a:solidFill>
                <a:srgbClr val="A9AA35"/>
              </a:solidFill>
            </a:endParaRPr>
          </a:p>
        </p:txBody>
      </p:sp>
      <p:pic>
        <p:nvPicPr>
          <p:cNvPr id="478" name="Google Shape;478;p67"/>
          <p:cNvPicPr preferRelativeResize="0"/>
          <p:nvPr/>
        </p:nvPicPr>
        <p:blipFill>
          <a:blip r:embed="rId3">
            <a:alphaModFix/>
          </a:blip>
          <a:stretch>
            <a:fillRect/>
          </a:stretch>
        </p:blipFill>
        <p:spPr>
          <a:xfrm>
            <a:off x="1450075" y="1235550"/>
            <a:ext cx="6325269" cy="1403961"/>
          </a:xfrm>
          <a:prstGeom prst="rect">
            <a:avLst/>
          </a:prstGeom>
          <a:noFill/>
          <a:ln>
            <a:noFill/>
          </a:ln>
        </p:spPr>
      </p:pic>
      <p:pic>
        <p:nvPicPr>
          <p:cNvPr id="479" name="Google Shape;479;p67"/>
          <p:cNvPicPr preferRelativeResize="0"/>
          <p:nvPr/>
        </p:nvPicPr>
        <p:blipFill>
          <a:blip r:embed="rId4">
            <a:alphaModFix/>
          </a:blip>
          <a:stretch>
            <a:fillRect/>
          </a:stretch>
        </p:blipFill>
        <p:spPr>
          <a:xfrm>
            <a:off x="420380" y="2874901"/>
            <a:ext cx="6325267" cy="1262796"/>
          </a:xfrm>
          <a:prstGeom prst="rect">
            <a:avLst/>
          </a:prstGeom>
          <a:noFill/>
          <a:ln>
            <a:noFill/>
          </a:ln>
        </p:spPr>
      </p:pic>
      <p:sp>
        <p:nvSpPr>
          <p:cNvPr id="480" name="Google Shape;480;p67"/>
          <p:cNvSpPr/>
          <p:nvPr/>
        </p:nvSpPr>
        <p:spPr>
          <a:xfrm>
            <a:off x="2639550" y="1319875"/>
            <a:ext cx="1400100" cy="155400"/>
          </a:xfrm>
          <a:prstGeom prst="rect">
            <a:avLst/>
          </a:prstGeom>
          <a:solidFill>
            <a:srgbClr val="A9AA35">
              <a:alpha val="33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81" name="Google Shape;481;p67"/>
          <p:cNvPicPr preferRelativeResize="0"/>
          <p:nvPr/>
        </p:nvPicPr>
        <p:blipFill rotWithShape="1">
          <a:blip r:embed="rId5">
            <a:alphaModFix/>
          </a:blip>
          <a:srcRect b="0" l="0" r="0" t="15839"/>
          <a:stretch/>
        </p:blipFill>
        <p:spPr>
          <a:xfrm>
            <a:off x="7003600" y="2938712"/>
            <a:ext cx="1431850" cy="1135175"/>
          </a:xfrm>
          <a:prstGeom prst="rect">
            <a:avLst/>
          </a:prstGeom>
          <a:noFill/>
          <a:ln cap="flat" cmpd="sng" w="28575">
            <a:solidFill>
              <a:srgbClr val="A9AA35"/>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8"/>
          <p:cNvSpPr txBox="1"/>
          <p:nvPr/>
        </p:nvSpPr>
        <p:spPr>
          <a:xfrm>
            <a:off x="84200" y="102475"/>
            <a:ext cx="8868300" cy="895800"/>
          </a:xfrm>
          <a:prstGeom prst="rect">
            <a:avLst/>
          </a:prstGeom>
          <a:solidFill>
            <a:srgbClr val="36174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rPr>
              <a:t>use features to </a:t>
            </a:r>
            <a:r>
              <a:rPr b="1" lang="en">
                <a:solidFill>
                  <a:schemeClr val="lt1"/>
                </a:solidFill>
              </a:rPr>
              <a:t>construct</a:t>
            </a:r>
            <a:r>
              <a:rPr lang="en">
                <a:solidFill>
                  <a:schemeClr val="lt1"/>
                </a:solidFill>
              </a:rPr>
              <a:t> new ones </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group and bin categories</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convert categorical to binary with one-hot encoding (OHE)</a:t>
            </a:r>
            <a:endParaRPr>
              <a:solidFill>
                <a:schemeClr val="lt1"/>
              </a:solidFill>
            </a:endParaRPr>
          </a:p>
        </p:txBody>
      </p:sp>
      <p:sp>
        <p:nvSpPr>
          <p:cNvPr id="487" name="Google Shape;487;p68"/>
          <p:cNvSpPr txBox="1"/>
          <p:nvPr/>
        </p:nvSpPr>
        <p:spPr>
          <a:xfrm>
            <a:off x="5526550" y="611050"/>
            <a:ext cx="22182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Char char="●"/>
            </a:pPr>
            <a:r>
              <a:rPr lang="en">
                <a:solidFill>
                  <a:schemeClr val="lt1"/>
                </a:solidFill>
              </a:rPr>
              <a:t>ordinal features</a:t>
            </a:r>
            <a:endParaRPr/>
          </a:p>
        </p:txBody>
      </p:sp>
      <p:sp>
        <p:nvSpPr>
          <p:cNvPr id="488" name="Google Shape;488;p68"/>
          <p:cNvSpPr txBox="1"/>
          <p:nvPr/>
        </p:nvSpPr>
        <p:spPr>
          <a:xfrm>
            <a:off x="5526550" y="350275"/>
            <a:ext cx="32253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Char char="●"/>
            </a:pPr>
            <a:r>
              <a:rPr lang="en">
                <a:solidFill>
                  <a:schemeClr val="lt1"/>
                </a:solidFill>
              </a:rPr>
              <a:t>create interactions (advanced)</a:t>
            </a:r>
            <a:endParaRPr>
              <a:solidFill>
                <a:schemeClr val="lt1"/>
              </a:solidFill>
            </a:endParaRPr>
          </a:p>
        </p:txBody>
      </p:sp>
      <p:sp>
        <p:nvSpPr>
          <p:cNvPr id="489" name="Google Shape;489;p68"/>
          <p:cNvSpPr txBox="1"/>
          <p:nvPr/>
        </p:nvSpPr>
        <p:spPr>
          <a:xfrm>
            <a:off x="3480475" y="1054925"/>
            <a:ext cx="1857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100">
                <a:solidFill>
                  <a:schemeClr val="dk1"/>
                </a:solidFill>
              </a:rPr>
              <a:t>other types of construction</a:t>
            </a:r>
            <a:endParaRPr sz="1100"/>
          </a:p>
        </p:txBody>
      </p:sp>
      <p:grpSp>
        <p:nvGrpSpPr>
          <p:cNvPr id="490" name="Google Shape;490;p68"/>
          <p:cNvGrpSpPr/>
          <p:nvPr/>
        </p:nvGrpSpPr>
        <p:grpSpPr>
          <a:xfrm>
            <a:off x="663800" y="1607525"/>
            <a:ext cx="1971175" cy="2032550"/>
            <a:chOff x="663800" y="1607525"/>
            <a:chExt cx="1971175" cy="2032550"/>
          </a:xfrm>
        </p:grpSpPr>
        <p:sp>
          <p:nvSpPr>
            <p:cNvPr id="491" name="Google Shape;491;p68"/>
            <p:cNvSpPr txBox="1"/>
            <p:nvPr/>
          </p:nvSpPr>
          <p:spPr>
            <a:xfrm>
              <a:off x="663800" y="1607525"/>
              <a:ext cx="1857000" cy="1735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drink_size</a:t>
              </a: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small</a:t>
              </a: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medium</a:t>
              </a:r>
              <a:endParaRPr b="1">
                <a:solidFill>
                  <a:schemeClr val="dk1"/>
                </a:solidFill>
              </a:endParaRPr>
            </a:p>
            <a:p>
              <a:pPr indent="0" lvl="0" marL="0" rtl="0" algn="l">
                <a:lnSpc>
                  <a:spcPct val="115000"/>
                </a:lnSpc>
                <a:spcBef>
                  <a:spcPts val="1200"/>
                </a:spcBef>
                <a:spcAft>
                  <a:spcPts val="1200"/>
                </a:spcAft>
                <a:buNone/>
              </a:pPr>
              <a:r>
                <a:rPr b="1" lang="en">
                  <a:solidFill>
                    <a:schemeClr val="dk1"/>
                  </a:solidFill>
                </a:rPr>
                <a:t>large</a:t>
              </a:r>
              <a:endParaRPr b="1">
                <a:solidFill>
                  <a:schemeClr val="dk1"/>
                </a:solidFill>
              </a:endParaRPr>
            </a:p>
          </p:txBody>
        </p:sp>
        <p:sp>
          <p:nvSpPr>
            <p:cNvPr id="492" name="Google Shape;492;p68"/>
            <p:cNvSpPr txBox="1"/>
            <p:nvPr/>
          </p:nvSpPr>
          <p:spPr>
            <a:xfrm>
              <a:off x="1956375" y="2053025"/>
              <a:ext cx="678600" cy="120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solidFill>
                    <a:schemeClr val="dk1"/>
                  </a:solidFill>
                </a:rPr>
                <a:t>1</a:t>
              </a: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2</a:t>
              </a:r>
              <a:endParaRPr b="1">
                <a:solidFill>
                  <a:schemeClr val="dk1"/>
                </a:solidFill>
              </a:endParaRPr>
            </a:p>
            <a:p>
              <a:pPr indent="0" lvl="0" marL="0" rtl="0" algn="l">
                <a:lnSpc>
                  <a:spcPct val="115000"/>
                </a:lnSpc>
                <a:spcBef>
                  <a:spcPts val="1200"/>
                </a:spcBef>
                <a:spcAft>
                  <a:spcPts val="1200"/>
                </a:spcAft>
                <a:buNone/>
              </a:pPr>
              <a:r>
                <a:rPr b="1" lang="en">
                  <a:solidFill>
                    <a:schemeClr val="dk1"/>
                  </a:solidFill>
                </a:rPr>
                <a:t>3</a:t>
              </a:r>
              <a:endParaRPr b="1">
                <a:solidFill>
                  <a:schemeClr val="dk1"/>
                </a:solidFill>
              </a:endParaRPr>
            </a:p>
          </p:txBody>
        </p:sp>
        <p:cxnSp>
          <p:nvCxnSpPr>
            <p:cNvPr id="493" name="Google Shape;493;p68"/>
            <p:cNvCxnSpPr>
              <a:endCxn id="492" idx="1"/>
            </p:cNvCxnSpPr>
            <p:nvPr/>
          </p:nvCxnSpPr>
          <p:spPr>
            <a:xfrm>
              <a:off x="1472475" y="2634725"/>
              <a:ext cx="483900" cy="20100"/>
            </a:xfrm>
            <a:prstGeom prst="straightConnector1">
              <a:avLst/>
            </a:prstGeom>
            <a:noFill/>
            <a:ln cap="flat" cmpd="sng" w="9525">
              <a:solidFill>
                <a:schemeClr val="dk2"/>
              </a:solidFill>
              <a:prstDash val="solid"/>
              <a:round/>
              <a:headEnd len="med" w="med" type="none"/>
              <a:tailEnd len="med" w="med" type="triangle"/>
            </a:ln>
          </p:spPr>
        </p:cxnSp>
        <p:cxnSp>
          <p:nvCxnSpPr>
            <p:cNvPr id="494" name="Google Shape;494;p68"/>
            <p:cNvCxnSpPr/>
            <p:nvPr/>
          </p:nvCxnSpPr>
          <p:spPr>
            <a:xfrm>
              <a:off x="1257575" y="2212725"/>
              <a:ext cx="645000" cy="0"/>
            </a:xfrm>
            <a:prstGeom prst="straightConnector1">
              <a:avLst/>
            </a:prstGeom>
            <a:noFill/>
            <a:ln cap="flat" cmpd="sng" w="9525">
              <a:solidFill>
                <a:schemeClr val="dk2"/>
              </a:solidFill>
              <a:prstDash val="solid"/>
              <a:round/>
              <a:headEnd len="med" w="med" type="none"/>
              <a:tailEnd len="med" w="med" type="triangle"/>
            </a:ln>
          </p:spPr>
        </p:cxnSp>
        <p:cxnSp>
          <p:nvCxnSpPr>
            <p:cNvPr id="495" name="Google Shape;495;p68"/>
            <p:cNvCxnSpPr/>
            <p:nvPr/>
          </p:nvCxnSpPr>
          <p:spPr>
            <a:xfrm>
              <a:off x="1257575" y="3002075"/>
              <a:ext cx="645000" cy="0"/>
            </a:xfrm>
            <a:prstGeom prst="straightConnector1">
              <a:avLst/>
            </a:prstGeom>
            <a:noFill/>
            <a:ln cap="flat" cmpd="sng" w="9525">
              <a:solidFill>
                <a:schemeClr val="dk2"/>
              </a:solidFill>
              <a:prstDash val="solid"/>
              <a:round/>
              <a:headEnd len="med" w="med" type="none"/>
              <a:tailEnd len="med" w="med" type="triangle"/>
            </a:ln>
          </p:spPr>
        </p:cxnSp>
        <p:sp>
          <p:nvSpPr>
            <p:cNvPr id="496" name="Google Shape;496;p68"/>
            <p:cNvSpPr txBox="1"/>
            <p:nvPr/>
          </p:nvSpPr>
          <p:spPr>
            <a:xfrm>
              <a:off x="1197200" y="3286075"/>
              <a:ext cx="108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100">
                  <a:solidFill>
                    <a:schemeClr val="dk1"/>
                  </a:solidFill>
                </a:rPr>
                <a:t>ordinal</a:t>
              </a:r>
              <a:endParaRPr/>
            </a:p>
          </p:txBody>
        </p:sp>
      </p:grpSp>
      <p:grpSp>
        <p:nvGrpSpPr>
          <p:cNvPr id="497" name="Google Shape;497;p68"/>
          <p:cNvGrpSpPr/>
          <p:nvPr/>
        </p:nvGrpSpPr>
        <p:grpSpPr>
          <a:xfrm>
            <a:off x="3023875" y="1607497"/>
            <a:ext cx="2694600" cy="2032578"/>
            <a:chOff x="3023875" y="1607497"/>
            <a:chExt cx="2694600" cy="2032578"/>
          </a:xfrm>
        </p:grpSpPr>
        <p:grpSp>
          <p:nvGrpSpPr>
            <p:cNvPr id="498" name="Google Shape;498;p68"/>
            <p:cNvGrpSpPr/>
            <p:nvPr/>
          </p:nvGrpSpPr>
          <p:grpSpPr>
            <a:xfrm>
              <a:off x="3023875" y="1607497"/>
              <a:ext cx="2694600" cy="1735772"/>
              <a:chOff x="4521975" y="1455125"/>
              <a:chExt cx="2694600" cy="1497000"/>
            </a:xfrm>
          </p:grpSpPr>
          <p:sp>
            <p:nvSpPr>
              <p:cNvPr id="499" name="Google Shape;499;p68"/>
              <p:cNvSpPr txBox="1"/>
              <p:nvPr/>
            </p:nvSpPr>
            <p:spPr>
              <a:xfrm>
                <a:off x="4521975" y="1455125"/>
                <a:ext cx="2607000" cy="14970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date</a:t>
                </a:r>
                <a:endParaRPr b="1">
                  <a:solidFill>
                    <a:schemeClr val="dk1"/>
                  </a:solidFill>
                </a:endParaRPr>
              </a:p>
              <a:p>
                <a:pPr indent="0" lvl="0" marL="0" rtl="0" algn="l">
                  <a:lnSpc>
                    <a:spcPct val="115000"/>
                  </a:lnSpc>
                  <a:spcBef>
                    <a:spcPts val="1200"/>
                  </a:spcBef>
                  <a:spcAft>
                    <a:spcPts val="1200"/>
                  </a:spcAft>
                  <a:buNone/>
                </a:pPr>
                <a:r>
                  <a:rPr b="1" lang="en">
                    <a:solidFill>
                      <a:schemeClr val="dk1"/>
                    </a:solidFill>
                  </a:rPr>
                  <a:t>03/07/2025</a:t>
                </a:r>
                <a:endParaRPr b="1">
                  <a:solidFill>
                    <a:schemeClr val="dk1"/>
                  </a:solidFill>
                </a:endParaRPr>
              </a:p>
            </p:txBody>
          </p:sp>
          <p:sp>
            <p:nvSpPr>
              <p:cNvPr id="500" name="Google Shape;500;p68"/>
              <p:cNvSpPr txBox="1"/>
              <p:nvPr/>
            </p:nvSpPr>
            <p:spPr>
              <a:xfrm>
                <a:off x="6085275" y="1721225"/>
                <a:ext cx="1131300" cy="103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solidFill>
                      <a:schemeClr val="dk1"/>
                    </a:solidFill>
                  </a:rPr>
                  <a:t>month</a:t>
                </a: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day</a:t>
                </a:r>
                <a:endParaRPr b="1">
                  <a:solidFill>
                    <a:schemeClr val="dk1"/>
                  </a:solidFill>
                </a:endParaRPr>
              </a:p>
              <a:p>
                <a:pPr indent="0" lvl="0" marL="0" rtl="0" algn="l">
                  <a:lnSpc>
                    <a:spcPct val="115000"/>
                  </a:lnSpc>
                  <a:spcBef>
                    <a:spcPts val="1200"/>
                  </a:spcBef>
                  <a:spcAft>
                    <a:spcPts val="1200"/>
                  </a:spcAft>
                  <a:buNone/>
                </a:pPr>
                <a:r>
                  <a:rPr b="1" lang="en">
                    <a:solidFill>
                      <a:schemeClr val="dk1"/>
                    </a:solidFill>
                  </a:rPr>
                  <a:t>year</a:t>
                </a:r>
                <a:endParaRPr b="1">
                  <a:solidFill>
                    <a:schemeClr val="dk1"/>
                  </a:solidFill>
                </a:endParaRPr>
              </a:p>
            </p:txBody>
          </p:sp>
          <p:sp>
            <p:nvSpPr>
              <p:cNvPr id="501" name="Google Shape;501;p68"/>
              <p:cNvSpPr/>
              <p:nvPr/>
            </p:nvSpPr>
            <p:spPr>
              <a:xfrm>
                <a:off x="5552600" y="1987943"/>
                <a:ext cx="1439525" cy="542475"/>
              </a:xfrm>
              <a:custGeom>
                <a:rect b="b" l="l" r="r" t="t"/>
                <a:pathLst>
                  <a:path extrusionOk="0" h="21699" w="57581">
                    <a:moveTo>
                      <a:pt x="0" y="0"/>
                    </a:moveTo>
                    <a:cubicBezTo>
                      <a:pt x="9342" y="1007"/>
                      <a:pt x="49100" y="2426"/>
                      <a:pt x="56053" y="6042"/>
                    </a:cubicBezTo>
                    <a:cubicBezTo>
                      <a:pt x="63007" y="9659"/>
                      <a:pt x="44110" y="19090"/>
                      <a:pt x="41721" y="21699"/>
                    </a:cubicBezTo>
                  </a:path>
                </a:pathLst>
              </a:custGeom>
              <a:noFill/>
              <a:ln cap="flat" cmpd="sng" w="9525">
                <a:solidFill>
                  <a:schemeClr val="dk2"/>
                </a:solidFill>
                <a:prstDash val="solid"/>
                <a:round/>
                <a:headEnd len="med" w="med" type="none"/>
                <a:tailEnd len="med" w="med" type="stealth"/>
              </a:ln>
            </p:spPr>
          </p:sp>
          <p:sp>
            <p:nvSpPr>
              <p:cNvPr id="502" name="Google Shape;502;p68"/>
              <p:cNvSpPr/>
              <p:nvPr/>
            </p:nvSpPr>
            <p:spPr>
              <a:xfrm>
                <a:off x="4910258" y="2063471"/>
                <a:ext cx="1167800" cy="398850"/>
              </a:xfrm>
              <a:custGeom>
                <a:rect b="b" l="l" r="r" t="t"/>
                <a:pathLst>
                  <a:path extrusionOk="0" h="15954" w="46712">
                    <a:moveTo>
                      <a:pt x="1489" y="0"/>
                    </a:moveTo>
                    <a:cubicBezTo>
                      <a:pt x="1913" y="2580"/>
                      <a:pt x="-3502" y="13484"/>
                      <a:pt x="4035" y="15480"/>
                    </a:cubicBezTo>
                    <a:cubicBezTo>
                      <a:pt x="11572" y="17476"/>
                      <a:pt x="39599" y="12560"/>
                      <a:pt x="46712" y="11976"/>
                    </a:cubicBezTo>
                  </a:path>
                </a:pathLst>
              </a:custGeom>
              <a:noFill/>
              <a:ln cap="flat" cmpd="sng" w="9525">
                <a:solidFill>
                  <a:schemeClr val="dk2"/>
                </a:solidFill>
                <a:prstDash val="solid"/>
                <a:round/>
                <a:headEnd len="med" w="med" type="none"/>
                <a:tailEnd len="med" w="med" type="stealth"/>
              </a:ln>
            </p:spPr>
          </p:sp>
          <p:sp>
            <p:nvSpPr>
              <p:cNvPr id="503" name="Google Shape;503;p68"/>
              <p:cNvSpPr/>
              <p:nvPr/>
            </p:nvSpPr>
            <p:spPr>
              <a:xfrm>
                <a:off x="4756400" y="1773690"/>
                <a:ext cx="1337575" cy="127375"/>
              </a:xfrm>
              <a:custGeom>
                <a:rect b="b" l="l" r="r" t="t"/>
                <a:pathLst>
                  <a:path extrusionOk="0" h="5095" w="53503">
                    <a:moveTo>
                      <a:pt x="0" y="4999"/>
                    </a:moveTo>
                    <a:cubicBezTo>
                      <a:pt x="2548" y="4166"/>
                      <a:pt x="6368" y="-16"/>
                      <a:pt x="15285" y="0"/>
                    </a:cubicBezTo>
                    <a:cubicBezTo>
                      <a:pt x="24202" y="16"/>
                      <a:pt x="47133" y="4246"/>
                      <a:pt x="53503" y="5095"/>
                    </a:cubicBezTo>
                  </a:path>
                </a:pathLst>
              </a:custGeom>
              <a:noFill/>
              <a:ln cap="flat" cmpd="sng" w="9525">
                <a:solidFill>
                  <a:schemeClr val="dk2"/>
                </a:solidFill>
                <a:prstDash val="solid"/>
                <a:round/>
                <a:headEnd len="med" w="med" type="none"/>
                <a:tailEnd len="med" w="med" type="stealth"/>
              </a:ln>
            </p:spPr>
          </p:sp>
        </p:grpSp>
        <p:sp>
          <p:nvSpPr>
            <p:cNvPr id="504" name="Google Shape;504;p68"/>
            <p:cNvSpPr txBox="1"/>
            <p:nvPr/>
          </p:nvSpPr>
          <p:spPr>
            <a:xfrm>
              <a:off x="3917200" y="3286075"/>
              <a:ext cx="108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100">
                  <a:solidFill>
                    <a:schemeClr val="dk1"/>
                  </a:solidFill>
                </a:rPr>
                <a:t>dates</a:t>
              </a:r>
              <a:endParaRPr/>
            </a:p>
          </p:txBody>
        </p:sp>
      </p:grpSp>
      <p:grpSp>
        <p:nvGrpSpPr>
          <p:cNvPr id="505" name="Google Shape;505;p68"/>
          <p:cNvGrpSpPr/>
          <p:nvPr/>
        </p:nvGrpSpPr>
        <p:grpSpPr>
          <a:xfrm>
            <a:off x="6107375" y="1644623"/>
            <a:ext cx="2679325" cy="1995452"/>
            <a:chOff x="6107375" y="1644623"/>
            <a:chExt cx="2679325" cy="1995452"/>
          </a:xfrm>
        </p:grpSpPr>
        <p:grpSp>
          <p:nvGrpSpPr>
            <p:cNvPr id="506" name="Google Shape;506;p68"/>
            <p:cNvGrpSpPr/>
            <p:nvPr/>
          </p:nvGrpSpPr>
          <p:grpSpPr>
            <a:xfrm>
              <a:off x="6107375" y="1644623"/>
              <a:ext cx="2679325" cy="1735796"/>
              <a:chOff x="4521975" y="3278525"/>
              <a:chExt cx="2679325" cy="1422900"/>
            </a:xfrm>
          </p:grpSpPr>
          <p:sp>
            <p:nvSpPr>
              <p:cNvPr id="507" name="Google Shape;507;p68"/>
              <p:cNvSpPr txBox="1"/>
              <p:nvPr/>
            </p:nvSpPr>
            <p:spPr>
              <a:xfrm>
                <a:off x="4521975" y="3278525"/>
                <a:ext cx="2607000" cy="14229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width</a:t>
                </a:r>
                <a:endParaRPr b="1">
                  <a:solidFill>
                    <a:schemeClr val="dk1"/>
                  </a:solidFill>
                </a:endParaRPr>
              </a:p>
              <a:p>
                <a:pPr indent="0" lvl="0" marL="0" rtl="0" algn="l">
                  <a:lnSpc>
                    <a:spcPct val="115000"/>
                  </a:lnSpc>
                  <a:spcBef>
                    <a:spcPts val="1200"/>
                  </a:spcBef>
                  <a:spcAft>
                    <a:spcPts val="0"/>
                  </a:spcAft>
                  <a:buNone/>
                </a:pPr>
                <a:r>
                  <a:t/>
                </a:r>
                <a:endParaRPr b="1" sz="200">
                  <a:solidFill>
                    <a:schemeClr val="dk1"/>
                  </a:solidFill>
                </a:endParaRPr>
              </a:p>
              <a:p>
                <a:pPr indent="0" lvl="0" marL="0" rtl="0" algn="l">
                  <a:lnSpc>
                    <a:spcPct val="115000"/>
                  </a:lnSpc>
                  <a:spcBef>
                    <a:spcPts val="1200"/>
                  </a:spcBef>
                  <a:spcAft>
                    <a:spcPts val="0"/>
                  </a:spcAft>
                  <a:buNone/>
                </a:pPr>
                <a:r>
                  <a:rPr b="1" lang="en">
                    <a:solidFill>
                      <a:schemeClr val="dk1"/>
                    </a:solidFill>
                  </a:rPr>
                  <a:t>height</a:t>
                </a:r>
                <a:endParaRPr b="1">
                  <a:solidFill>
                    <a:schemeClr val="dk1"/>
                  </a:solidFill>
                </a:endParaRPr>
              </a:p>
              <a:p>
                <a:pPr indent="0" lvl="0" marL="0" rtl="0" algn="l">
                  <a:lnSpc>
                    <a:spcPct val="115000"/>
                  </a:lnSpc>
                  <a:spcBef>
                    <a:spcPts val="1200"/>
                  </a:spcBef>
                  <a:spcAft>
                    <a:spcPts val="0"/>
                  </a:spcAft>
                  <a:buNone/>
                </a:pPr>
                <a:r>
                  <a:t/>
                </a:r>
                <a:endParaRPr b="1" sz="100">
                  <a:solidFill>
                    <a:schemeClr val="dk1"/>
                  </a:solidFill>
                </a:endParaRPr>
              </a:p>
              <a:p>
                <a:pPr indent="0" lvl="0" marL="0" rtl="0" algn="l">
                  <a:lnSpc>
                    <a:spcPct val="115000"/>
                  </a:lnSpc>
                  <a:spcBef>
                    <a:spcPts val="1200"/>
                  </a:spcBef>
                  <a:spcAft>
                    <a:spcPts val="1200"/>
                  </a:spcAft>
                  <a:buNone/>
                </a:pPr>
                <a:r>
                  <a:rPr b="1" lang="en">
                    <a:solidFill>
                      <a:schemeClr val="dk1"/>
                    </a:solidFill>
                  </a:rPr>
                  <a:t>length</a:t>
                </a:r>
                <a:endParaRPr b="1">
                  <a:solidFill>
                    <a:schemeClr val="dk1"/>
                  </a:solidFill>
                </a:endParaRPr>
              </a:p>
            </p:txBody>
          </p:sp>
          <p:sp>
            <p:nvSpPr>
              <p:cNvPr id="508" name="Google Shape;508;p68"/>
              <p:cNvSpPr txBox="1"/>
              <p:nvPr/>
            </p:nvSpPr>
            <p:spPr>
              <a:xfrm>
                <a:off x="6070000" y="3600513"/>
                <a:ext cx="1131300" cy="32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solidFill>
                      <a:schemeClr val="dk1"/>
                    </a:solidFill>
                  </a:rPr>
                  <a:t>volume</a:t>
                </a:r>
                <a:endParaRPr b="1">
                  <a:solidFill>
                    <a:schemeClr val="dk1"/>
                  </a:solidFill>
                </a:endParaRPr>
              </a:p>
            </p:txBody>
          </p:sp>
          <p:sp>
            <p:nvSpPr>
              <p:cNvPr id="509" name="Google Shape;509;p68"/>
              <p:cNvSpPr/>
              <p:nvPr/>
            </p:nvSpPr>
            <p:spPr>
              <a:xfrm>
                <a:off x="5231950" y="3792647"/>
                <a:ext cx="854050" cy="138100"/>
              </a:xfrm>
              <a:custGeom>
                <a:rect b="b" l="l" r="r" t="t"/>
                <a:pathLst>
                  <a:path extrusionOk="0" h="5524" w="34162">
                    <a:moveTo>
                      <a:pt x="0" y="5524"/>
                    </a:moveTo>
                    <a:cubicBezTo>
                      <a:pt x="5694" y="4603"/>
                      <a:pt x="28468" y="921"/>
                      <a:pt x="34162" y="0"/>
                    </a:cubicBezTo>
                  </a:path>
                </a:pathLst>
              </a:custGeom>
              <a:noFill/>
              <a:ln cap="flat" cmpd="sng" w="9525">
                <a:solidFill>
                  <a:schemeClr val="dk2"/>
                </a:solidFill>
                <a:prstDash val="solid"/>
                <a:round/>
                <a:headEnd len="med" w="med" type="none"/>
                <a:tailEnd len="med" w="med" type="stealth"/>
              </a:ln>
            </p:spPr>
          </p:sp>
          <p:sp>
            <p:nvSpPr>
              <p:cNvPr id="510" name="Google Shape;510;p68"/>
              <p:cNvSpPr/>
              <p:nvPr/>
            </p:nvSpPr>
            <p:spPr>
              <a:xfrm>
                <a:off x="5098725" y="3498050"/>
                <a:ext cx="963400" cy="302550"/>
              </a:xfrm>
              <a:custGeom>
                <a:rect b="b" l="l" r="r" t="t"/>
                <a:pathLst>
                  <a:path extrusionOk="0" h="12102" w="38536">
                    <a:moveTo>
                      <a:pt x="0" y="0"/>
                    </a:moveTo>
                    <a:cubicBezTo>
                      <a:pt x="6423" y="2017"/>
                      <a:pt x="32113" y="10085"/>
                      <a:pt x="38536" y="12102"/>
                    </a:cubicBezTo>
                  </a:path>
                </a:pathLst>
              </a:custGeom>
              <a:noFill/>
              <a:ln cap="flat" cmpd="sng" w="9525">
                <a:solidFill>
                  <a:schemeClr val="dk2"/>
                </a:solidFill>
                <a:prstDash val="solid"/>
                <a:round/>
                <a:headEnd len="med" w="med" type="none"/>
                <a:tailEnd len="med" w="med" type="stealth"/>
              </a:ln>
            </p:spPr>
          </p:sp>
          <p:sp>
            <p:nvSpPr>
              <p:cNvPr id="511" name="Google Shape;511;p68"/>
              <p:cNvSpPr/>
              <p:nvPr/>
            </p:nvSpPr>
            <p:spPr>
              <a:xfrm>
                <a:off x="5192125" y="3792647"/>
                <a:ext cx="870000" cy="594975"/>
              </a:xfrm>
              <a:custGeom>
                <a:rect b="b" l="l" r="r" t="t"/>
                <a:pathLst>
                  <a:path extrusionOk="0" h="23799" w="34800">
                    <a:moveTo>
                      <a:pt x="0" y="23799"/>
                    </a:moveTo>
                    <a:cubicBezTo>
                      <a:pt x="5800" y="19833"/>
                      <a:pt x="29000" y="3967"/>
                      <a:pt x="34800" y="0"/>
                    </a:cubicBezTo>
                  </a:path>
                </a:pathLst>
              </a:custGeom>
              <a:noFill/>
              <a:ln cap="flat" cmpd="sng" w="9525">
                <a:solidFill>
                  <a:schemeClr val="dk2"/>
                </a:solidFill>
                <a:prstDash val="solid"/>
                <a:round/>
                <a:headEnd len="med" w="med" type="none"/>
                <a:tailEnd len="med" w="med" type="stealth"/>
              </a:ln>
            </p:spPr>
          </p:sp>
        </p:grpSp>
        <p:sp>
          <p:nvSpPr>
            <p:cNvPr id="512" name="Google Shape;512;p68"/>
            <p:cNvSpPr txBox="1"/>
            <p:nvPr/>
          </p:nvSpPr>
          <p:spPr>
            <a:xfrm>
              <a:off x="7130575" y="3286075"/>
              <a:ext cx="108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100">
                  <a:solidFill>
                    <a:schemeClr val="dk1"/>
                  </a:solidFill>
                </a:rPr>
                <a:t>interactions</a:t>
              </a:r>
              <a:endParaRPr/>
            </a:p>
          </p:txBody>
        </p:sp>
      </p:grpSp>
      <p:grpSp>
        <p:nvGrpSpPr>
          <p:cNvPr id="513" name="Google Shape;513;p68"/>
          <p:cNvGrpSpPr/>
          <p:nvPr/>
        </p:nvGrpSpPr>
        <p:grpSpPr>
          <a:xfrm>
            <a:off x="516166" y="3437775"/>
            <a:ext cx="3617259" cy="1656050"/>
            <a:chOff x="516166" y="3437775"/>
            <a:chExt cx="3617259" cy="1656050"/>
          </a:xfrm>
        </p:grpSpPr>
        <p:pic>
          <p:nvPicPr>
            <p:cNvPr id="514" name="Google Shape;514;p68"/>
            <p:cNvPicPr preferRelativeResize="0"/>
            <p:nvPr/>
          </p:nvPicPr>
          <p:blipFill rotWithShape="1">
            <a:blip r:embed="rId3">
              <a:alphaModFix/>
            </a:blip>
            <a:srcRect b="55496" l="0" r="0" t="0"/>
            <a:stretch/>
          </p:blipFill>
          <p:spPr>
            <a:xfrm>
              <a:off x="1531775" y="3703775"/>
              <a:ext cx="2066850" cy="1355275"/>
            </a:xfrm>
            <a:prstGeom prst="rect">
              <a:avLst/>
            </a:prstGeom>
            <a:noFill/>
            <a:ln>
              <a:noFill/>
            </a:ln>
          </p:spPr>
        </p:pic>
        <p:pic>
          <p:nvPicPr>
            <p:cNvPr id="515" name="Google Shape;515;p68"/>
            <p:cNvPicPr preferRelativeResize="0"/>
            <p:nvPr/>
          </p:nvPicPr>
          <p:blipFill rotWithShape="1">
            <a:blip r:embed="rId4">
              <a:alphaModFix/>
            </a:blip>
            <a:srcRect b="56550" l="0" r="58288" t="0"/>
            <a:stretch/>
          </p:blipFill>
          <p:spPr>
            <a:xfrm>
              <a:off x="3649525" y="3704050"/>
              <a:ext cx="483900" cy="1323150"/>
            </a:xfrm>
            <a:prstGeom prst="rect">
              <a:avLst/>
            </a:prstGeom>
            <a:noFill/>
            <a:ln>
              <a:noFill/>
            </a:ln>
          </p:spPr>
        </p:pic>
        <p:sp>
          <p:nvSpPr>
            <p:cNvPr id="516" name="Google Shape;516;p68"/>
            <p:cNvSpPr/>
            <p:nvPr/>
          </p:nvSpPr>
          <p:spPr>
            <a:xfrm>
              <a:off x="516166" y="3437775"/>
              <a:ext cx="856300" cy="900850"/>
            </a:xfrm>
            <a:custGeom>
              <a:rect b="b" l="l" r="r" t="t"/>
              <a:pathLst>
                <a:path extrusionOk="0" h="36034" w="34252">
                  <a:moveTo>
                    <a:pt x="10684" y="0"/>
                  </a:moveTo>
                  <a:cubicBezTo>
                    <a:pt x="9039" y="5467"/>
                    <a:pt x="-3117" y="26964"/>
                    <a:pt x="811" y="32803"/>
                  </a:cubicBezTo>
                  <a:cubicBezTo>
                    <a:pt x="4739" y="38642"/>
                    <a:pt x="28679" y="34661"/>
                    <a:pt x="34252" y="35033"/>
                  </a:cubicBezTo>
                </a:path>
              </a:pathLst>
            </a:custGeom>
            <a:noFill/>
            <a:ln cap="flat" cmpd="sng" w="9525">
              <a:solidFill>
                <a:schemeClr val="dk2"/>
              </a:solidFill>
              <a:prstDash val="solid"/>
              <a:round/>
              <a:headEnd len="med" w="med" type="none"/>
              <a:tailEnd len="med" w="med" type="stealth"/>
            </a:ln>
          </p:spPr>
        </p:sp>
        <p:sp>
          <p:nvSpPr>
            <p:cNvPr id="517" name="Google Shape;517;p68"/>
            <p:cNvSpPr/>
            <p:nvPr/>
          </p:nvSpPr>
          <p:spPr>
            <a:xfrm>
              <a:off x="1523750" y="3676625"/>
              <a:ext cx="2476200" cy="1417200"/>
            </a:xfrm>
            <a:prstGeom prst="rect">
              <a:avLst/>
            </a:prstGeom>
            <a:noFill/>
            <a:ln cap="flat" cmpd="sng" w="28575">
              <a:solidFill>
                <a:srgbClr val="A9AA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518" name="Google Shape;518;p68"/>
          <p:cNvSpPr txBox="1"/>
          <p:nvPr/>
        </p:nvSpPr>
        <p:spPr>
          <a:xfrm>
            <a:off x="4268775" y="3894575"/>
            <a:ext cx="30000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100">
                <a:solidFill>
                  <a:schemeClr val="dk1"/>
                </a:solidFill>
              </a:rPr>
              <a:t>Ideally we keep ordinal (ordered numbers) and drop the categorical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9"/>
          <p:cNvSpPr txBox="1"/>
          <p:nvPr/>
        </p:nvSpPr>
        <p:spPr>
          <a:xfrm>
            <a:off x="84197" y="102475"/>
            <a:ext cx="8868300" cy="801900"/>
          </a:xfrm>
          <a:prstGeom prst="rect">
            <a:avLst/>
          </a:prstGeom>
          <a:solidFill>
            <a:srgbClr val="949AF8"/>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chemeClr val="lt1"/>
                </a:solidFill>
              </a:rPr>
              <a:t>transform</a:t>
            </a:r>
            <a:r>
              <a:rPr lang="en">
                <a:solidFill>
                  <a:schemeClr val="lt1"/>
                </a:solidFill>
              </a:rPr>
              <a:t> a single feature</a:t>
            </a:r>
            <a:endParaRPr>
              <a:solidFill>
                <a:schemeClr val="lt1"/>
              </a:solidFill>
            </a:endParaRPr>
          </a:p>
          <a:p>
            <a:pPr indent="0" lvl="0" marL="457200" rtl="0" algn="l">
              <a:lnSpc>
                <a:spcPct val="115000"/>
              </a:lnSpc>
              <a:spcBef>
                <a:spcPts val="1200"/>
              </a:spcBef>
              <a:spcAft>
                <a:spcPts val="1200"/>
              </a:spcAft>
              <a:buNone/>
            </a:pPr>
            <a:r>
              <a:t/>
            </a:r>
            <a:endParaRPr>
              <a:solidFill>
                <a:schemeClr val="lt1"/>
              </a:solidFill>
            </a:endParaRPr>
          </a:p>
        </p:txBody>
      </p:sp>
      <p:sp>
        <p:nvSpPr>
          <p:cNvPr id="524" name="Google Shape;524;p69"/>
          <p:cNvSpPr txBox="1"/>
          <p:nvPr/>
        </p:nvSpPr>
        <p:spPr>
          <a:xfrm>
            <a:off x="5608625" y="50417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Char char="●"/>
            </a:pPr>
            <a:r>
              <a:rPr lang="en">
                <a:solidFill>
                  <a:schemeClr val="lt1"/>
                </a:solidFill>
              </a:rPr>
              <a:t> scaling to appropriate range</a:t>
            </a:r>
            <a:endParaRPr/>
          </a:p>
        </p:txBody>
      </p:sp>
      <p:sp>
        <p:nvSpPr>
          <p:cNvPr id="525" name="Google Shape;525;p69"/>
          <p:cNvSpPr txBox="1"/>
          <p:nvPr/>
        </p:nvSpPr>
        <p:spPr>
          <a:xfrm>
            <a:off x="484675" y="50417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36174D"/>
              </a:buClr>
              <a:buSzPts val="1400"/>
              <a:buChar char="●"/>
            </a:pPr>
            <a:r>
              <a:rPr lang="en">
                <a:solidFill>
                  <a:srgbClr val="36174D"/>
                </a:solidFill>
              </a:rPr>
              <a:t> change distribution</a:t>
            </a:r>
            <a:endParaRPr>
              <a:solidFill>
                <a:srgbClr val="36174D"/>
              </a:solidFill>
            </a:endParaRPr>
          </a:p>
        </p:txBody>
      </p:sp>
      <p:pic>
        <p:nvPicPr>
          <p:cNvPr id="526" name="Google Shape;526;p69"/>
          <p:cNvPicPr preferRelativeResize="0"/>
          <p:nvPr/>
        </p:nvPicPr>
        <p:blipFill rotWithShape="1">
          <a:blip r:embed="rId3">
            <a:alphaModFix/>
          </a:blip>
          <a:srcRect b="8384" l="14312" r="1498" t="2892"/>
          <a:stretch/>
        </p:blipFill>
        <p:spPr>
          <a:xfrm>
            <a:off x="797000" y="2334475"/>
            <a:ext cx="2173600" cy="1616300"/>
          </a:xfrm>
          <a:prstGeom prst="rect">
            <a:avLst/>
          </a:prstGeom>
          <a:noFill/>
          <a:ln>
            <a:noFill/>
          </a:ln>
        </p:spPr>
      </p:pic>
      <p:sp>
        <p:nvSpPr>
          <p:cNvPr id="527" name="Google Shape;527;p69"/>
          <p:cNvSpPr txBox="1"/>
          <p:nvPr/>
        </p:nvSpPr>
        <p:spPr>
          <a:xfrm>
            <a:off x="797000" y="1404750"/>
            <a:ext cx="21735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rgbClr val="36174D"/>
                </a:solidFill>
              </a:rPr>
              <a:t>Goal: more </a:t>
            </a:r>
            <a:r>
              <a:rPr b="1" lang="en">
                <a:solidFill>
                  <a:srgbClr val="36174D"/>
                </a:solidFill>
              </a:rPr>
              <a:t>balanced</a:t>
            </a:r>
            <a:r>
              <a:rPr lang="en">
                <a:solidFill>
                  <a:srgbClr val="36174D"/>
                </a:solidFill>
              </a:rPr>
              <a:t>, more normal</a:t>
            </a:r>
            <a:endParaRPr/>
          </a:p>
        </p:txBody>
      </p:sp>
      <p:sp>
        <p:nvSpPr>
          <p:cNvPr id="528" name="Google Shape;528;p69"/>
          <p:cNvSpPr txBox="1"/>
          <p:nvPr/>
        </p:nvSpPr>
        <p:spPr>
          <a:xfrm>
            <a:off x="3660150" y="1485475"/>
            <a:ext cx="21735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u="sng">
                <a:solidFill>
                  <a:srgbClr val="36174D"/>
                </a:solidFill>
              </a:rPr>
              <a:t>Transformations</a:t>
            </a:r>
            <a:r>
              <a:rPr lang="en">
                <a:solidFill>
                  <a:srgbClr val="36174D"/>
                </a:solidFill>
              </a:rPr>
              <a:t>:         log, square root, 1/x</a:t>
            </a:r>
            <a:endParaRPr/>
          </a:p>
        </p:txBody>
      </p:sp>
      <p:pic>
        <p:nvPicPr>
          <p:cNvPr id="529" name="Google Shape;529;p69"/>
          <p:cNvPicPr preferRelativeResize="0"/>
          <p:nvPr/>
        </p:nvPicPr>
        <p:blipFill rotWithShape="1">
          <a:blip r:embed="rId4">
            <a:alphaModFix/>
          </a:blip>
          <a:srcRect b="7979" l="16049" r="1815" t="2261"/>
          <a:stretch/>
        </p:blipFill>
        <p:spPr>
          <a:xfrm>
            <a:off x="3660150" y="2300550"/>
            <a:ext cx="2173600" cy="1676125"/>
          </a:xfrm>
          <a:prstGeom prst="rect">
            <a:avLst/>
          </a:prstGeom>
          <a:noFill/>
          <a:ln>
            <a:noFill/>
          </a:ln>
        </p:spPr>
      </p:pic>
      <p:sp>
        <p:nvSpPr>
          <p:cNvPr id="530" name="Google Shape;530;p69"/>
          <p:cNvSpPr txBox="1"/>
          <p:nvPr/>
        </p:nvSpPr>
        <p:spPr>
          <a:xfrm>
            <a:off x="797000" y="3950775"/>
            <a:ext cx="21735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100">
                <a:solidFill>
                  <a:srgbClr val="36174D"/>
                </a:solidFill>
              </a:rPr>
              <a:t>normal</a:t>
            </a:r>
            <a:endParaRPr sz="1100"/>
          </a:p>
        </p:txBody>
      </p:sp>
      <p:sp>
        <p:nvSpPr>
          <p:cNvPr id="531" name="Google Shape;531;p69"/>
          <p:cNvSpPr txBox="1"/>
          <p:nvPr/>
        </p:nvSpPr>
        <p:spPr>
          <a:xfrm>
            <a:off x="3647450" y="3950775"/>
            <a:ext cx="21735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100">
                <a:solidFill>
                  <a:srgbClr val="36174D"/>
                </a:solidFill>
              </a:rPr>
              <a:t>right skewed</a:t>
            </a:r>
            <a:endParaRPr sz="1100"/>
          </a:p>
        </p:txBody>
      </p:sp>
      <p:sp>
        <p:nvSpPr>
          <p:cNvPr id="532" name="Google Shape;532;p69"/>
          <p:cNvSpPr txBox="1"/>
          <p:nvPr/>
        </p:nvSpPr>
        <p:spPr>
          <a:xfrm>
            <a:off x="6174750" y="1485475"/>
            <a:ext cx="21735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u="sng">
                <a:solidFill>
                  <a:srgbClr val="36174D"/>
                </a:solidFill>
              </a:rPr>
              <a:t>Transformations</a:t>
            </a:r>
            <a:r>
              <a:rPr lang="en">
                <a:solidFill>
                  <a:srgbClr val="36174D"/>
                </a:solidFill>
              </a:rPr>
              <a:t>:        polynomials (powers)</a:t>
            </a:r>
            <a:endParaRPr/>
          </a:p>
        </p:txBody>
      </p:sp>
      <p:sp>
        <p:nvSpPr>
          <p:cNvPr id="533" name="Google Shape;533;p69"/>
          <p:cNvSpPr txBox="1"/>
          <p:nvPr/>
        </p:nvSpPr>
        <p:spPr>
          <a:xfrm>
            <a:off x="6162050" y="3950775"/>
            <a:ext cx="21735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100">
                <a:solidFill>
                  <a:srgbClr val="36174D"/>
                </a:solidFill>
              </a:rPr>
              <a:t>left skewed</a:t>
            </a:r>
            <a:endParaRPr sz="1100"/>
          </a:p>
        </p:txBody>
      </p:sp>
      <p:pic>
        <p:nvPicPr>
          <p:cNvPr id="534" name="Google Shape;534;p69"/>
          <p:cNvPicPr preferRelativeResize="0"/>
          <p:nvPr/>
        </p:nvPicPr>
        <p:blipFill rotWithShape="1">
          <a:blip r:embed="rId5">
            <a:alphaModFix/>
          </a:blip>
          <a:srcRect b="9045" l="28552" r="7729" t="3473"/>
          <a:stretch/>
        </p:blipFill>
        <p:spPr>
          <a:xfrm>
            <a:off x="6306650" y="2300550"/>
            <a:ext cx="1730325" cy="1676125"/>
          </a:xfrm>
          <a:prstGeom prst="rect">
            <a:avLst/>
          </a:prstGeom>
          <a:noFill/>
          <a:ln>
            <a:noFill/>
          </a:ln>
        </p:spPr>
      </p:pic>
      <p:sp>
        <p:nvSpPr>
          <p:cNvPr id="535" name="Google Shape;535;p69"/>
          <p:cNvSpPr txBox="1"/>
          <p:nvPr/>
        </p:nvSpPr>
        <p:spPr>
          <a:xfrm>
            <a:off x="1222000" y="4330250"/>
            <a:ext cx="65268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u="sng">
                <a:solidFill>
                  <a:srgbClr val="36174D"/>
                </a:solidFill>
              </a:rPr>
              <a:t>Other Transformations</a:t>
            </a:r>
            <a:r>
              <a:rPr lang="en" sz="1200">
                <a:solidFill>
                  <a:srgbClr val="36174D"/>
                </a:solidFill>
              </a:rPr>
              <a:t>: sometimes you also care about the variance of your data. Enter in Box-Cox (positive, right-skewed data) and Yeo-Johnson (more flexible version).</a:t>
            </a:r>
            <a:endParaRPr sz="1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0"/>
          <p:cNvSpPr txBox="1"/>
          <p:nvPr/>
        </p:nvSpPr>
        <p:spPr>
          <a:xfrm>
            <a:off x="84197" y="102475"/>
            <a:ext cx="8868300" cy="801900"/>
          </a:xfrm>
          <a:prstGeom prst="rect">
            <a:avLst/>
          </a:prstGeom>
          <a:solidFill>
            <a:srgbClr val="949AF8"/>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chemeClr val="lt1"/>
                </a:solidFill>
              </a:rPr>
              <a:t>transform</a:t>
            </a:r>
            <a:r>
              <a:rPr lang="en">
                <a:solidFill>
                  <a:schemeClr val="lt1"/>
                </a:solidFill>
              </a:rPr>
              <a:t> a single feature</a:t>
            </a:r>
            <a:endParaRPr>
              <a:solidFill>
                <a:schemeClr val="lt1"/>
              </a:solidFill>
            </a:endParaRPr>
          </a:p>
          <a:p>
            <a:pPr indent="0" lvl="0" marL="457200" rtl="0" algn="l">
              <a:lnSpc>
                <a:spcPct val="115000"/>
              </a:lnSpc>
              <a:spcBef>
                <a:spcPts val="1200"/>
              </a:spcBef>
              <a:spcAft>
                <a:spcPts val="1200"/>
              </a:spcAft>
              <a:buNone/>
            </a:pPr>
            <a:r>
              <a:t/>
            </a:r>
            <a:endParaRPr>
              <a:solidFill>
                <a:schemeClr val="lt1"/>
              </a:solidFill>
            </a:endParaRPr>
          </a:p>
        </p:txBody>
      </p:sp>
      <p:sp>
        <p:nvSpPr>
          <p:cNvPr id="541" name="Google Shape;541;p70"/>
          <p:cNvSpPr txBox="1"/>
          <p:nvPr/>
        </p:nvSpPr>
        <p:spPr>
          <a:xfrm>
            <a:off x="5608625" y="50417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Char char="●"/>
            </a:pPr>
            <a:r>
              <a:rPr lang="en">
                <a:solidFill>
                  <a:schemeClr val="lt1"/>
                </a:solidFill>
              </a:rPr>
              <a:t> scaling to appropriate range</a:t>
            </a:r>
            <a:endParaRPr/>
          </a:p>
        </p:txBody>
      </p:sp>
      <p:sp>
        <p:nvSpPr>
          <p:cNvPr id="542" name="Google Shape;542;p70"/>
          <p:cNvSpPr txBox="1"/>
          <p:nvPr/>
        </p:nvSpPr>
        <p:spPr>
          <a:xfrm>
            <a:off x="484675" y="50417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36174D"/>
              </a:buClr>
              <a:buSzPts val="1400"/>
              <a:buChar char="●"/>
            </a:pPr>
            <a:r>
              <a:rPr lang="en">
                <a:solidFill>
                  <a:srgbClr val="36174D"/>
                </a:solidFill>
              </a:rPr>
              <a:t> change distribution</a:t>
            </a:r>
            <a:endParaRPr>
              <a:solidFill>
                <a:srgbClr val="36174D"/>
              </a:solidFill>
            </a:endParaRPr>
          </a:p>
        </p:txBody>
      </p:sp>
      <p:pic>
        <p:nvPicPr>
          <p:cNvPr id="543" name="Google Shape;543;p70"/>
          <p:cNvPicPr preferRelativeResize="0"/>
          <p:nvPr/>
        </p:nvPicPr>
        <p:blipFill>
          <a:blip r:embed="rId3">
            <a:alphaModFix/>
          </a:blip>
          <a:stretch>
            <a:fillRect/>
          </a:stretch>
        </p:blipFill>
        <p:spPr>
          <a:xfrm>
            <a:off x="766825" y="1665316"/>
            <a:ext cx="2475125" cy="1820333"/>
          </a:xfrm>
          <a:prstGeom prst="rect">
            <a:avLst/>
          </a:prstGeom>
          <a:noFill/>
          <a:ln>
            <a:noFill/>
          </a:ln>
        </p:spPr>
      </p:pic>
      <p:pic>
        <p:nvPicPr>
          <p:cNvPr id="544" name="Google Shape;544;p70"/>
          <p:cNvPicPr preferRelativeResize="0"/>
          <p:nvPr/>
        </p:nvPicPr>
        <p:blipFill>
          <a:blip r:embed="rId4">
            <a:alphaModFix/>
          </a:blip>
          <a:stretch>
            <a:fillRect/>
          </a:stretch>
        </p:blipFill>
        <p:spPr>
          <a:xfrm>
            <a:off x="3334125" y="1665330"/>
            <a:ext cx="2475125" cy="1820325"/>
          </a:xfrm>
          <a:prstGeom prst="rect">
            <a:avLst/>
          </a:prstGeom>
          <a:noFill/>
          <a:ln>
            <a:noFill/>
          </a:ln>
        </p:spPr>
      </p:pic>
      <p:pic>
        <p:nvPicPr>
          <p:cNvPr id="545" name="Google Shape;545;p70"/>
          <p:cNvPicPr preferRelativeResize="0"/>
          <p:nvPr/>
        </p:nvPicPr>
        <p:blipFill>
          <a:blip r:embed="rId5">
            <a:alphaModFix/>
          </a:blip>
          <a:stretch>
            <a:fillRect/>
          </a:stretch>
        </p:blipFill>
        <p:spPr>
          <a:xfrm>
            <a:off x="5901425" y="1685463"/>
            <a:ext cx="2420350" cy="1780046"/>
          </a:xfrm>
          <a:prstGeom prst="rect">
            <a:avLst/>
          </a:prstGeom>
          <a:noFill/>
          <a:ln>
            <a:noFill/>
          </a:ln>
        </p:spPr>
      </p:pic>
      <p:sp>
        <p:nvSpPr>
          <p:cNvPr id="546" name="Google Shape;546;p70"/>
          <p:cNvSpPr txBox="1"/>
          <p:nvPr/>
        </p:nvSpPr>
        <p:spPr>
          <a:xfrm>
            <a:off x="1757425" y="1386525"/>
            <a:ext cx="831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a:solidFill>
                  <a:srgbClr val="36174D"/>
                </a:solidFill>
              </a:rPr>
              <a:t>age</a:t>
            </a:r>
            <a:endParaRPr b="1"/>
          </a:p>
        </p:txBody>
      </p:sp>
      <p:sp>
        <p:nvSpPr>
          <p:cNvPr id="547" name="Google Shape;547;p70"/>
          <p:cNvSpPr txBox="1"/>
          <p:nvPr/>
        </p:nvSpPr>
        <p:spPr>
          <a:xfrm>
            <a:off x="4209725" y="1386525"/>
            <a:ext cx="986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rgbClr val="36174D"/>
                </a:solidFill>
              </a:rPr>
              <a:t>log(age)</a:t>
            </a:r>
            <a:endParaRPr/>
          </a:p>
        </p:txBody>
      </p:sp>
      <p:sp>
        <p:nvSpPr>
          <p:cNvPr id="548" name="Google Shape;548;p70"/>
          <p:cNvSpPr txBox="1"/>
          <p:nvPr/>
        </p:nvSpPr>
        <p:spPr>
          <a:xfrm>
            <a:off x="6774625" y="1386525"/>
            <a:ext cx="986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rgbClr val="36174D"/>
                </a:solidFill>
              </a:rPr>
              <a:t>sqrt(age)</a:t>
            </a:r>
            <a:endParaRPr/>
          </a:p>
        </p:txBody>
      </p:sp>
      <p:sp>
        <p:nvSpPr>
          <p:cNvPr id="549" name="Google Shape;549;p70"/>
          <p:cNvSpPr txBox="1"/>
          <p:nvPr/>
        </p:nvSpPr>
        <p:spPr>
          <a:xfrm>
            <a:off x="982450" y="3394550"/>
            <a:ext cx="21735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rgbClr val="36174D"/>
                </a:solidFill>
              </a:rPr>
              <a:t>right skewed</a:t>
            </a:r>
            <a:endParaRPr/>
          </a:p>
        </p:txBody>
      </p:sp>
      <p:sp>
        <p:nvSpPr>
          <p:cNvPr id="550" name="Google Shape;550;p70"/>
          <p:cNvSpPr/>
          <p:nvPr/>
        </p:nvSpPr>
        <p:spPr>
          <a:xfrm>
            <a:off x="3339100" y="1415400"/>
            <a:ext cx="2475000" cy="2221500"/>
          </a:xfrm>
          <a:prstGeom prst="rect">
            <a:avLst/>
          </a:prstGeom>
          <a:noFill/>
          <a:ln cap="flat" cmpd="sng" w="28575">
            <a:solidFill>
              <a:srgbClr val="A9AA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1" name="Google Shape;551;p70"/>
          <p:cNvSpPr txBox="1"/>
          <p:nvPr/>
        </p:nvSpPr>
        <p:spPr>
          <a:xfrm>
            <a:off x="569200" y="4540625"/>
            <a:ext cx="7069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rgbClr val="36174D"/>
                </a:solidFill>
              </a:rPr>
              <a:t>Note: we could also construct a new feature called age_buckets that may be more promising.</a:t>
            </a:r>
            <a:endParaRPr sz="1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1"/>
          <p:cNvSpPr/>
          <p:nvPr/>
        </p:nvSpPr>
        <p:spPr>
          <a:xfrm>
            <a:off x="488675" y="3326300"/>
            <a:ext cx="8121300" cy="1640100"/>
          </a:xfrm>
          <a:prstGeom prst="rect">
            <a:avLst/>
          </a:prstGeom>
          <a:solidFill>
            <a:srgbClr val="3617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7" name="Google Shape;557;p71"/>
          <p:cNvSpPr txBox="1"/>
          <p:nvPr/>
        </p:nvSpPr>
        <p:spPr>
          <a:xfrm>
            <a:off x="84197" y="102475"/>
            <a:ext cx="8868300" cy="801900"/>
          </a:xfrm>
          <a:prstGeom prst="rect">
            <a:avLst/>
          </a:prstGeom>
          <a:solidFill>
            <a:srgbClr val="949AF8"/>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chemeClr val="lt1"/>
                </a:solidFill>
              </a:rPr>
              <a:t>transform</a:t>
            </a:r>
            <a:r>
              <a:rPr lang="en">
                <a:solidFill>
                  <a:schemeClr val="lt1"/>
                </a:solidFill>
              </a:rPr>
              <a:t> a single feature</a:t>
            </a:r>
            <a:endParaRPr>
              <a:solidFill>
                <a:schemeClr val="lt1"/>
              </a:solidFill>
            </a:endParaRPr>
          </a:p>
          <a:p>
            <a:pPr indent="0" lvl="0" marL="457200" rtl="0" algn="l">
              <a:lnSpc>
                <a:spcPct val="115000"/>
              </a:lnSpc>
              <a:spcBef>
                <a:spcPts val="1200"/>
              </a:spcBef>
              <a:spcAft>
                <a:spcPts val="1200"/>
              </a:spcAft>
              <a:buNone/>
            </a:pPr>
            <a:r>
              <a:t/>
            </a:r>
            <a:endParaRPr>
              <a:solidFill>
                <a:schemeClr val="lt1"/>
              </a:solidFill>
            </a:endParaRPr>
          </a:p>
        </p:txBody>
      </p:sp>
      <p:sp>
        <p:nvSpPr>
          <p:cNvPr id="558" name="Google Shape;558;p71"/>
          <p:cNvSpPr txBox="1"/>
          <p:nvPr/>
        </p:nvSpPr>
        <p:spPr>
          <a:xfrm>
            <a:off x="4922825" y="50417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 scaling to appropriate range</a:t>
            </a:r>
            <a:endParaRPr>
              <a:solidFill>
                <a:schemeClr val="dk1"/>
              </a:solidFill>
            </a:endParaRPr>
          </a:p>
        </p:txBody>
      </p:sp>
      <p:sp>
        <p:nvSpPr>
          <p:cNvPr id="559" name="Google Shape;559;p71"/>
          <p:cNvSpPr txBox="1"/>
          <p:nvPr/>
        </p:nvSpPr>
        <p:spPr>
          <a:xfrm>
            <a:off x="1322875" y="50417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Char char="●"/>
            </a:pPr>
            <a:r>
              <a:rPr lang="en">
                <a:solidFill>
                  <a:schemeClr val="lt1"/>
                </a:solidFill>
              </a:rPr>
              <a:t> change distribution</a:t>
            </a:r>
            <a:endParaRPr>
              <a:solidFill>
                <a:schemeClr val="lt1"/>
              </a:solidFill>
            </a:endParaRPr>
          </a:p>
        </p:txBody>
      </p:sp>
      <p:sp>
        <p:nvSpPr>
          <p:cNvPr id="560" name="Google Shape;560;p71"/>
          <p:cNvSpPr txBox="1"/>
          <p:nvPr/>
        </p:nvSpPr>
        <p:spPr>
          <a:xfrm>
            <a:off x="3407000" y="1226525"/>
            <a:ext cx="597300" cy="1735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cm</a:t>
            </a: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11</a:t>
            </a: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15</a:t>
            </a:r>
            <a:endParaRPr b="1">
              <a:solidFill>
                <a:schemeClr val="dk1"/>
              </a:solidFill>
            </a:endParaRPr>
          </a:p>
          <a:p>
            <a:pPr indent="0" lvl="0" marL="0" rtl="0" algn="l">
              <a:lnSpc>
                <a:spcPct val="115000"/>
              </a:lnSpc>
              <a:spcBef>
                <a:spcPts val="1200"/>
              </a:spcBef>
              <a:spcAft>
                <a:spcPts val="1200"/>
              </a:spcAft>
              <a:buNone/>
            </a:pPr>
            <a:r>
              <a:rPr b="1" lang="en">
                <a:solidFill>
                  <a:schemeClr val="dk1"/>
                </a:solidFill>
              </a:rPr>
              <a:t>26</a:t>
            </a:r>
            <a:endParaRPr b="1">
              <a:solidFill>
                <a:schemeClr val="dk1"/>
              </a:solidFill>
            </a:endParaRPr>
          </a:p>
        </p:txBody>
      </p:sp>
      <p:sp>
        <p:nvSpPr>
          <p:cNvPr id="561" name="Google Shape;561;p71"/>
          <p:cNvSpPr txBox="1"/>
          <p:nvPr/>
        </p:nvSpPr>
        <p:spPr>
          <a:xfrm>
            <a:off x="4339675" y="1226525"/>
            <a:ext cx="597300" cy="1735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mg</a:t>
            </a: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225</a:t>
            </a: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100</a:t>
            </a:r>
            <a:endParaRPr b="1">
              <a:solidFill>
                <a:schemeClr val="dk1"/>
              </a:solidFill>
            </a:endParaRPr>
          </a:p>
          <a:p>
            <a:pPr indent="0" lvl="0" marL="0" rtl="0" algn="l">
              <a:lnSpc>
                <a:spcPct val="115000"/>
              </a:lnSpc>
              <a:spcBef>
                <a:spcPts val="1200"/>
              </a:spcBef>
              <a:spcAft>
                <a:spcPts val="1200"/>
              </a:spcAft>
              <a:buNone/>
            </a:pPr>
            <a:r>
              <a:rPr b="1" lang="en">
                <a:solidFill>
                  <a:schemeClr val="dk1"/>
                </a:solidFill>
              </a:rPr>
              <a:t>600</a:t>
            </a:r>
            <a:endParaRPr b="1">
              <a:solidFill>
                <a:schemeClr val="dk1"/>
              </a:solidFill>
            </a:endParaRPr>
          </a:p>
        </p:txBody>
      </p:sp>
      <p:sp>
        <p:nvSpPr>
          <p:cNvPr id="562" name="Google Shape;562;p71"/>
          <p:cNvSpPr txBox="1"/>
          <p:nvPr/>
        </p:nvSpPr>
        <p:spPr>
          <a:xfrm>
            <a:off x="5375850" y="1226525"/>
            <a:ext cx="597300" cy="1735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cup</a:t>
            </a: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.25</a:t>
            </a: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.75</a:t>
            </a:r>
            <a:endParaRPr b="1">
              <a:solidFill>
                <a:schemeClr val="dk1"/>
              </a:solidFill>
            </a:endParaRPr>
          </a:p>
          <a:p>
            <a:pPr indent="0" lvl="0" marL="0" rtl="0" algn="l">
              <a:lnSpc>
                <a:spcPct val="115000"/>
              </a:lnSpc>
              <a:spcBef>
                <a:spcPts val="1200"/>
              </a:spcBef>
              <a:spcAft>
                <a:spcPts val="1200"/>
              </a:spcAft>
              <a:buNone/>
            </a:pPr>
            <a:r>
              <a:rPr b="1" lang="en">
                <a:solidFill>
                  <a:schemeClr val="dk1"/>
                </a:solidFill>
              </a:rPr>
              <a:t>1.5</a:t>
            </a:r>
            <a:endParaRPr b="1">
              <a:solidFill>
                <a:schemeClr val="dk1"/>
              </a:solidFill>
            </a:endParaRPr>
          </a:p>
        </p:txBody>
      </p:sp>
      <p:sp>
        <p:nvSpPr>
          <p:cNvPr id="563" name="Google Shape;563;p71"/>
          <p:cNvSpPr txBox="1"/>
          <p:nvPr/>
        </p:nvSpPr>
        <p:spPr>
          <a:xfrm>
            <a:off x="641075" y="1190875"/>
            <a:ext cx="2723100" cy="163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rPr>
              <a:t>Most ML algorithms use distance between points in some way.</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This is sensitive to scale!</a:t>
            </a:r>
            <a:endParaRPr>
              <a:solidFill>
                <a:schemeClr val="dk1"/>
              </a:solidFill>
            </a:endParaRPr>
          </a:p>
          <a:p>
            <a:pPr indent="0" lvl="0" marL="0" rtl="0" algn="l">
              <a:lnSpc>
                <a:spcPct val="115000"/>
              </a:lnSpc>
              <a:spcBef>
                <a:spcPts val="1200"/>
              </a:spcBef>
              <a:spcAft>
                <a:spcPts val="1200"/>
              </a:spcAft>
              <a:buNone/>
            </a:pPr>
            <a:r>
              <a:rPr lang="en" sz="1000">
                <a:solidFill>
                  <a:schemeClr val="dk1"/>
                </a:solidFill>
              </a:rPr>
              <a:t>Also helpful for gradient-boosted methods</a:t>
            </a:r>
            <a:endParaRPr sz="1000">
              <a:solidFill>
                <a:schemeClr val="dk1"/>
              </a:solidFill>
            </a:endParaRPr>
          </a:p>
        </p:txBody>
      </p:sp>
      <p:sp>
        <p:nvSpPr>
          <p:cNvPr id="564" name="Google Shape;564;p71"/>
          <p:cNvSpPr txBox="1"/>
          <p:nvPr/>
        </p:nvSpPr>
        <p:spPr>
          <a:xfrm>
            <a:off x="6282025" y="1190875"/>
            <a:ext cx="2594400" cy="12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rPr>
              <a:t>Solution: transform continuous feature have certain distribution or features</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pic>
        <p:nvPicPr>
          <p:cNvPr id="565" name="Google Shape;565;p71"/>
          <p:cNvPicPr preferRelativeResize="0"/>
          <p:nvPr/>
        </p:nvPicPr>
        <p:blipFill rotWithShape="1">
          <a:blip r:embed="rId3">
            <a:alphaModFix/>
          </a:blip>
          <a:srcRect b="3303" l="24350" r="50097" t="83616"/>
          <a:stretch/>
        </p:blipFill>
        <p:spPr>
          <a:xfrm>
            <a:off x="7008275" y="2411375"/>
            <a:ext cx="1390387" cy="425349"/>
          </a:xfrm>
          <a:prstGeom prst="rect">
            <a:avLst/>
          </a:prstGeom>
          <a:noFill/>
          <a:ln>
            <a:noFill/>
          </a:ln>
        </p:spPr>
      </p:pic>
      <p:pic>
        <p:nvPicPr>
          <p:cNvPr id="566" name="Google Shape;566;p71"/>
          <p:cNvPicPr preferRelativeResize="0"/>
          <p:nvPr/>
        </p:nvPicPr>
        <p:blipFill rotWithShape="1">
          <a:blip r:embed="rId3">
            <a:alphaModFix/>
          </a:blip>
          <a:srcRect b="3304" l="56842" r="0" t="81392"/>
          <a:stretch/>
        </p:blipFill>
        <p:spPr>
          <a:xfrm>
            <a:off x="6759262" y="2736175"/>
            <a:ext cx="1888412" cy="400200"/>
          </a:xfrm>
          <a:prstGeom prst="rect">
            <a:avLst/>
          </a:prstGeom>
          <a:noFill/>
          <a:ln>
            <a:noFill/>
          </a:ln>
        </p:spPr>
      </p:pic>
      <p:sp>
        <p:nvSpPr>
          <p:cNvPr id="567" name="Google Shape;567;p71"/>
          <p:cNvSpPr txBox="1"/>
          <p:nvPr/>
        </p:nvSpPr>
        <p:spPr>
          <a:xfrm>
            <a:off x="5836125" y="3374000"/>
            <a:ext cx="2315700" cy="154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lt1"/>
                </a:solidFill>
                <a:latin typeface="Staatliches"/>
                <a:ea typeface="Staatliches"/>
                <a:cs typeface="Staatliches"/>
                <a:sym typeface="Staatliches"/>
              </a:rPr>
              <a:t>StandardScaler       </a:t>
            </a:r>
            <a:r>
              <a:rPr lang="en" sz="800">
                <a:solidFill>
                  <a:schemeClr val="lt1"/>
                </a:solidFill>
              </a:rPr>
              <a:t>normalization or standardization</a:t>
            </a:r>
            <a:endParaRPr sz="800">
              <a:solidFill>
                <a:schemeClr val="lt1"/>
              </a:solidFill>
            </a:endParaRPr>
          </a:p>
          <a:p>
            <a:pPr indent="0" lvl="0" marL="0" rtl="0" algn="l">
              <a:lnSpc>
                <a:spcPct val="115000"/>
              </a:lnSpc>
              <a:spcBef>
                <a:spcPts val="1200"/>
              </a:spcBef>
              <a:spcAft>
                <a:spcPts val="0"/>
              </a:spcAft>
              <a:buNone/>
            </a:pPr>
            <a:r>
              <a:rPr lang="en" sz="1200">
                <a:solidFill>
                  <a:schemeClr val="lt1"/>
                </a:solidFill>
              </a:rPr>
              <a:t>mean 0, s.d. 1</a:t>
            </a:r>
            <a:endParaRPr sz="1200">
              <a:solidFill>
                <a:schemeClr val="lt1"/>
              </a:solidFill>
            </a:endParaRPr>
          </a:p>
          <a:p>
            <a:pPr indent="0" lvl="0" marL="0" rtl="0" algn="l">
              <a:lnSpc>
                <a:spcPct val="115000"/>
              </a:lnSpc>
              <a:spcBef>
                <a:spcPts val="1200"/>
              </a:spcBef>
              <a:spcAft>
                <a:spcPts val="1200"/>
              </a:spcAft>
              <a:buNone/>
            </a:pPr>
            <a:r>
              <a:rPr lang="en" sz="1200">
                <a:solidFill>
                  <a:schemeClr val="lt1"/>
                </a:solidFill>
              </a:rPr>
              <a:t>good for normally distributed things</a:t>
            </a:r>
            <a:endParaRPr sz="1200">
              <a:solidFill>
                <a:schemeClr val="lt1"/>
              </a:solidFill>
            </a:endParaRPr>
          </a:p>
        </p:txBody>
      </p:sp>
      <p:sp>
        <p:nvSpPr>
          <p:cNvPr id="568" name="Google Shape;568;p71"/>
          <p:cNvSpPr txBox="1"/>
          <p:nvPr/>
        </p:nvSpPr>
        <p:spPr>
          <a:xfrm>
            <a:off x="3769525" y="3404450"/>
            <a:ext cx="1737600" cy="124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lt1"/>
                </a:solidFill>
                <a:latin typeface="Staatliches"/>
                <a:ea typeface="Staatliches"/>
                <a:cs typeface="Staatliches"/>
                <a:sym typeface="Staatliches"/>
              </a:rPr>
              <a:t>minmaxScaler   </a:t>
            </a:r>
            <a:r>
              <a:rPr lang="en" sz="1200">
                <a:solidFill>
                  <a:schemeClr val="lt1"/>
                </a:solidFill>
              </a:rPr>
              <a:t>range [0,1]</a:t>
            </a:r>
            <a:endParaRPr sz="1200">
              <a:solidFill>
                <a:schemeClr val="lt1"/>
              </a:solidFill>
            </a:endParaRPr>
          </a:p>
          <a:p>
            <a:pPr indent="0" lvl="0" marL="0" rtl="0" algn="l">
              <a:lnSpc>
                <a:spcPct val="115000"/>
              </a:lnSpc>
              <a:spcBef>
                <a:spcPts val="1200"/>
              </a:spcBef>
              <a:spcAft>
                <a:spcPts val="1200"/>
              </a:spcAft>
              <a:buNone/>
            </a:pPr>
            <a:r>
              <a:rPr lang="en" sz="1200">
                <a:solidFill>
                  <a:schemeClr val="lt1"/>
                </a:solidFill>
              </a:rPr>
              <a:t>preserves original distribution</a:t>
            </a:r>
            <a:endParaRPr sz="1200">
              <a:solidFill>
                <a:schemeClr val="lt1"/>
              </a:solidFill>
            </a:endParaRPr>
          </a:p>
        </p:txBody>
      </p:sp>
      <p:sp>
        <p:nvSpPr>
          <p:cNvPr id="569" name="Google Shape;569;p71"/>
          <p:cNvSpPr txBox="1"/>
          <p:nvPr/>
        </p:nvSpPr>
        <p:spPr>
          <a:xfrm>
            <a:off x="1741050" y="3434600"/>
            <a:ext cx="1737600" cy="103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lt1"/>
                </a:solidFill>
                <a:latin typeface="Staatliches"/>
                <a:ea typeface="Staatliches"/>
                <a:cs typeface="Staatliches"/>
                <a:sym typeface="Staatliches"/>
              </a:rPr>
              <a:t>robustScaler   </a:t>
            </a:r>
            <a:r>
              <a:rPr lang="en" sz="1200">
                <a:solidFill>
                  <a:schemeClr val="lt1"/>
                </a:solidFill>
              </a:rPr>
              <a:t>uses quantiles</a:t>
            </a:r>
            <a:endParaRPr sz="1200">
              <a:solidFill>
                <a:schemeClr val="lt1"/>
              </a:solidFill>
            </a:endParaRPr>
          </a:p>
          <a:p>
            <a:pPr indent="0" lvl="0" marL="0" rtl="0" algn="l">
              <a:lnSpc>
                <a:spcPct val="115000"/>
              </a:lnSpc>
              <a:spcBef>
                <a:spcPts val="1200"/>
              </a:spcBef>
              <a:spcAft>
                <a:spcPts val="1200"/>
              </a:spcAft>
              <a:buNone/>
            </a:pPr>
            <a:r>
              <a:rPr lang="en" sz="1200">
                <a:solidFill>
                  <a:schemeClr val="lt1"/>
                </a:solidFill>
              </a:rPr>
              <a:t>good with outliers</a:t>
            </a:r>
            <a:endParaRPr sz="1200">
              <a:solidFill>
                <a:schemeClr val="lt1"/>
              </a:solidFill>
            </a:endParaRPr>
          </a:p>
        </p:txBody>
      </p:sp>
      <p:sp>
        <p:nvSpPr>
          <p:cNvPr id="570" name="Google Shape;570;p71"/>
          <p:cNvSpPr/>
          <p:nvPr/>
        </p:nvSpPr>
        <p:spPr>
          <a:xfrm>
            <a:off x="7447525" y="3214825"/>
            <a:ext cx="807150" cy="652900"/>
          </a:xfrm>
          <a:custGeom>
            <a:rect b="b" l="l" r="r" t="t"/>
            <a:pathLst>
              <a:path extrusionOk="0" h="26116" w="32286">
                <a:moveTo>
                  <a:pt x="0" y="26116"/>
                </a:moveTo>
                <a:cubicBezTo>
                  <a:pt x="5149" y="25001"/>
                  <a:pt x="26434" y="23781"/>
                  <a:pt x="30893" y="19428"/>
                </a:cubicBezTo>
                <a:cubicBezTo>
                  <a:pt x="35352" y="15075"/>
                  <a:pt x="27443" y="3238"/>
                  <a:pt x="26753" y="0"/>
                </a:cubicBezTo>
              </a:path>
            </a:pathLst>
          </a:custGeom>
          <a:noFill/>
          <a:ln cap="flat" cmpd="sng" w="9525">
            <a:solidFill>
              <a:srgbClr val="A9AA35"/>
            </a:solidFill>
            <a:prstDash val="solid"/>
            <a:round/>
            <a:headEnd len="med" w="med" type="none"/>
            <a:tailEnd len="med" w="med" type="stealth"/>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72"/>
          <p:cNvPicPr preferRelativeResize="0"/>
          <p:nvPr/>
        </p:nvPicPr>
        <p:blipFill rotWithShape="1">
          <a:blip r:embed="rId3">
            <a:alphaModFix/>
          </a:blip>
          <a:srcRect b="33172" l="0" r="0" t="0"/>
          <a:stretch/>
        </p:blipFill>
        <p:spPr>
          <a:xfrm>
            <a:off x="2020650" y="1667425"/>
            <a:ext cx="5309701" cy="2299201"/>
          </a:xfrm>
          <a:prstGeom prst="rect">
            <a:avLst/>
          </a:prstGeom>
          <a:noFill/>
          <a:ln>
            <a:noFill/>
          </a:ln>
        </p:spPr>
      </p:pic>
      <p:sp>
        <p:nvSpPr>
          <p:cNvPr id="576" name="Google Shape;576;p72"/>
          <p:cNvSpPr txBox="1"/>
          <p:nvPr/>
        </p:nvSpPr>
        <p:spPr>
          <a:xfrm>
            <a:off x="84197" y="102475"/>
            <a:ext cx="8868300" cy="801900"/>
          </a:xfrm>
          <a:prstGeom prst="rect">
            <a:avLst/>
          </a:prstGeom>
          <a:solidFill>
            <a:srgbClr val="949AF8"/>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chemeClr val="lt1"/>
                </a:solidFill>
              </a:rPr>
              <a:t>transform</a:t>
            </a:r>
            <a:r>
              <a:rPr lang="en">
                <a:solidFill>
                  <a:schemeClr val="lt1"/>
                </a:solidFill>
              </a:rPr>
              <a:t> a single feature</a:t>
            </a:r>
            <a:endParaRPr>
              <a:solidFill>
                <a:schemeClr val="lt1"/>
              </a:solidFill>
            </a:endParaRPr>
          </a:p>
          <a:p>
            <a:pPr indent="0" lvl="0" marL="457200" rtl="0" algn="l">
              <a:lnSpc>
                <a:spcPct val="115000"/>
              </a:lnSpc>
              <a:spcBef>
                <a:spcPts val="1200"/>
              </a:spcBef>
              <a:spcAft>
                <a:spcPts val="1200"/>
              </a:spcAft>
              <a:buNone/>
            </a:pPr>
            <a:r>
              <a:t/>
            </a:r>
            <a:endParaRPr>
              <a:solidFill>
                <a:schemeClr val="lt1"/>
              </a:solidFill>
            </a:endParaRPr>
          </a:p>
        </p:txBody>
      </p:sp>
      <p:sp>
        <p:nvSpPr>
          <p:cNvPr id="577" name="Google Shape;577;p72"/>
          <p:cNvSpPr txBox="1"/>
          <p:nvPr/>
        </p:nvSpPr>
        <p:spPr>
          <a:xfrm>
            <a:off x="4922825" y="50417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 scaling to appropriate range</a:t>
            </a:r>
            <a:endParaRPr>
              <a:solidFill>
                <a:schemeClr val="dk1"/>
              </a:solidFill>
            </a:endParaRPr>
          </a:p>
        </p:txBody>
      </p:sp>
      <p:sp>
        <p:nvSpPr>
          <p:cNvPr id="578" name="Google Shape;578;p72"/>
          <p:cNvSpPr txBox="1"/>
          <p:nvPr/>
        </p:nvSpPr>
        <p:spPr>
          <a:xfrm>
            <a:off x="1322875" y="50417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Char char="●"/>
            </a:pPr>
            <a:r>
              <a:rPr lang="en">
                <a:solidFill>
                  <a:schemeClr val="lt1"/>
                </a:solidFill>
              </a:rPr>
              <a:t> change distribution</a:t>
            </a:r>
            <a:endParaRPr>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3"/>
          <p:cNvSpPr txBox="1"/>
          <p:nvPr/>
        </p:nvSpPr>
        <p:spPr>
          <a:xfrm>
            <a:off x="629025" y="270700"/>
            <a:ext cx="3203700" cy="423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rPr>
              <a:t>You can add more features as you see fit. Maybe you want to create education groups, or age buckets.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reason we typically spend 80% of our time in EDA and data processing is exactly because it’s iterative improvements.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You try something, and it either succeeds or it doesn’t. If it works, awesome. If it doesn’t, that's great too. Knowing what doesn’t work is just as valuable as knowing what does.</a:t>
            </a:r>
            <a:endParaRPr>
              <a:solidFill>
                <a:schemeClr val="dk1"/>
              </a:solidFill>
            </a:endParaRPr>
          </a:p>
        </p:txBody>
      </p:sp>
      <p:pic>
        <p:nvPicPr>
          <p:cNvPr id="584" name="Google Shape;584;p73"/>
          <p:cNvPicPr preferRelativeResize="0"/>
          <p:nvPr/>
        </p:nvPicPr>
        <p:blipFill>
          <a:blip r:embed="rId3">
            <a:alphaModFix/>
          </a:blip>
          <a:stretch>
            <a:fillRect/>
          </a:stretch>
        </p:blipFill>
        <p:spPr>
          <a:xfrm>
            <a:off x="4772275" y="1047825"/>
            <a:ext cx="3351475" cy="2893574"/>
          </a:xfrm>
          <a:prstGeom prst="rect">
            <a:avLst/>
          </a:prstGeom>
          <a:noFill/>
          <a:ln>
            <a:noFill/>
          </a:ln>
        </p:spPr>
      </p:pic>
      <p:sp>
        <p:nvSpPr>
          <p:cNvPr id="585" name="Google Shape;585;p73"/>
          <p:cNvSpPr/>
          <p:nvPr/>
        </p:nvSpPr>
        <p:spPr>
          <a:xfrm>
            <a:off x="3386875" y="492790"/>
            <a:ext cx="2101975" cy="421000"/>
          </a:xfrm>
          <a:custGeom>
            <a:rect b="b" l="l" r="r" t="t"/>
            <a:pathLst>
              <a:path extrusionOk="0" h="16840" w="84079">
                <a:moveTo>
                  <a:pt x="0" y="6967"/>
                </a:moveTo>
                <a:cubicBezTo>
                  <a:pt x="5998" y="5905"/>
                  <a:pt x="23408" y="1393"/>
                  <a:pt x="35988" y="597"/>
                </a:cubicBezTo>
                <a:cubicBezTo>
                  <a:pt x="48568" y="-199"/>
                  <a:pt x="67465" y="-518"/>
                  <a:pt x="75480" y="2189"/>
                </a:cubicBezTo>
                <a:cubicBezTo>
                  <a:pt x="83495" y="4896"/>
                  <a:pt x="82646" y="14398"/>
                  <a:pt x="84079" y="16840"/>
                </a:cubicBezTo>
              </a:path>
            </a:pathLst>
          </a:custGeom>
          <a:noFill/>
          <a:ln cap="flat" cmpd="sng" w="9525">
            <a:solidFill>
              <a:schemeClr val="dk2"/>
            </a:solidFill>
            <a:prstDash val="solid"/>
            <a:round/>
            <a:headEnd len="med" w="med" type="none"/>
            <a:tailEnd len="med" w="med" type="stealth"/>
          </a:ln>
        </p:spPr>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4"/>
          <p:cNvSpPr txBox="1"/>
          <p:nvPr/>
        </p:nvSpPr>
        <p:spPr>
          <a:xfrm>
            <a:off x="1462600" y="278825"/>
            <a:ext cx="5978100" cy="4002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solidFill>
                  <a:schemeClr val="dk1"/>
                </a:solidFill>
              </a:rPr>
              <a:t>Extra example</a:t>
            </a:r>
            <a:r>
              <a:rPr lang="en">
                <a:solidFill>
                  <a:schemeClr val="dk1"/>
                </a:solidFill>
              </a:rPr>
              <a:t> using the Titanic dataset in this workbook (</a:t>
            </a:r>
            <a:r>
              <a:rPr lang="en" u="sng">
                <a:solidFill>
                  <a:schemeClr val="hlink"/>
                </a:solidFill>
                <a:hlinkClick r:id="rId3"/>
              </a:rPr>
              <a:t>click here</a:t>
            </a:r>
            <a:r>
              <a:rPr lang="en">
                <a:solidFill>
                  <a:schemeClr val="dk1"/>
                </a:solidFill>
              </a:rPr>
              <a:t>)</a:t>
            </a:r>
            <a:endParaRPr>
              <a:solidFill>
                <a:srgbClr val="A9AA35"/>
              </a:solidFill>
            </a:endParaRPr>
          </a:p>
        </p:txBody>
      </p:sp>
      <p:pic>
        <p:nvPicPr>
          <p:cNvPr id="591" name="Google Shape;591;p74"/>
          <p:cNvPicPr preferRelativeResize="0"/>
          <p:nvPr/>
        </p:nvPicPr>
        <p:blipFill>
          <a:blip r:embed="rId4">
            <a:alphaModFix/>
          </a:blip>
          <a:stretch>
            <a:fillRect/>
          </a:stretch>
        </p:blipFill>
        <p:spPr>
          <a:xfrm>
            <a:off x="494750" y="743850"/>
            <a:ext cx="7801298" cy="41596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5" name="Shape 595"/>
        <p:cNvGrpSpPr/>
        <p:nvPr/>
      </p:nvGrpSpPr>
      <p:grpSpPr>
        <a:xfrm>
          <a:off x="0" y="0"/>
          <a:ext cx="0" cy="0"/>
          <a:chOff x="0" y="0"/>
          <a:chExt cx="0" cy="0"/>
        </a:xfrm>
      </p:grpSpPr>
      <p:pic>
        <p:nvPicPr>
          <p:cNvPr descr="🎼 | Listen on Spotify, Apple music and more&#10;→  https://fanlink.to/ChillSynthwave&#10;&#10;🎶 Subscribe to this channel for more synthwave music&#10;→ https://bit.ly/synthwave-channel&#10;&#10;🌎 | Lofi Girl on all social media&#10;→  https://fanlink.to/lofigirl-social&#10;&#10;👕 | Lofi Girl merch&#10;→  https://bit.ly/Iofigirl-shop&#10;&#10;🎭 | Create your lofi avatar now&#10;→  https://lofigirl.com/generator/&#10;&#10;💬 | Join the Lofi Girl community&#10;→   https://bit.ly/lofigirl-discord&#10;→   https://bit.ly/lofigirl-reddit&#10;&#10;🎨 | Art by Lofi Studio (full list of artists here)&#10;→  https://www.instagram.com/p/CrlCU3msh49/&#10;&#10;📝 | Submit your music / art&#10;→  https://bit.ly/lofi-submission" id="596" name="Google Shape;596;p75" title="synthwave radio 🌌 - beats to chill/game to">
            <a:hlinkClick r:id="rId4"/>
          </p:cNvPr>
          <p:cNvPicPr preferRelativeResize="0"/>
          <p:nvPr/>
        </p:nvPicPr>
        <p:blipFill>
          <a:blip r:embed="rId5">
            <a:alphaModFix/>
          </a:blip>
          <a:stretch>
            <a:fillRect/>
          </a:stretch>
        </p:blipFill>
        <p:spPr>
          <a:xfrm>
            <a:off x="135850" y="4657597"/>
            <a:ext cx="561450" cy="315811"/>
          </a:xfrm>
          <a:prstGeom prst="rect">
            <a:avLst/>
          </a:prstGeom>
          <a:noFill/>
          <a:ln>
            <a:noFill/>
          </a:ln>
        </p:spPr>
      </p:pic>
      <p:sp>
        <p:nvSpPr>
          <p:cNvPr id="597" name="Google Shape;597;p75"/>
          <p:cNvSpPr/>
          <p:nvPr/>
        </p:nvSpPr>
        <p:spPr>
          <a:xfrm>
            <a:off x="2293625" y="967750"/>
            <a:ext cx="4953000" cy="2689800"/>
          </a:xfrm>
          <a:prstGeom prst="roundRect">
            <a:avLst>
              <a:gd fmla="val 16667" name="adj"/>
            </a:avLst>
          </a:prstGeom>
          <a:solidFill>
            <a:srgbClr val="BE86B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latin typeface="Staatliches"/>
                <a:ea typeface="Staatliches"/>
                <a:cs typeface="Staatliches"/>
                <a:sym typeface="Staatliches"/>
              </a:rPr>
              <a:t>Work Time</a:t>
            </a:r>
            <a:endParaRPr sz="2800">
              <a:solidFill>
                <a:schemeClr val="dk1"/>
              </a:solidFill>
              <a:latin typeface="Staatliches"/>
              <a:ea typeface="Staatliches"/>
              <a:cs typeface="Staatliches"/>
              <a:sym typeface="Staatliches"/>
            </a:endParaRPr>
          </a:p>
          <a:p>
            <a:pPr indent="0" lvl="0" marL="0" rtl="0" algn="ctr">
              <a:spcBef>
                <a:spcPts val="0"/>
              </a:spcBef>
              <a:spcAft>
                <a:spcPts val="0"/>
              </a:spcAft>
              <a:buNone/>
            </a:pPr>
            <a:r>
              <a:rPr b="1" lang="en" sz="2800">
                <a:solidFill>
                  <a:srgbClr val="7F1E15"/>
                </a:solidFill>
              </a:rPr>
              <a:t>HW4 Q#3-4</a:t>
            </a:r>
            <a:endParaRPr b="1" sz="2800">
              <a:solidFill>
                <a:srgbClr val="7F1E15"/>
              </a:solidFill>
            </a:endParaRPr>
          </a:p>
          <a:p>
            <a:pPr indent="0" lvl="0" marL="0" rtl="0" algn="ctr">
              <a:spcBef>
                <a:spcPts val="0"/>
              </a:spcBef>
              <a:spcAft>
                <a:spcPts val="0"/>
              </a:spcAft>
              <a:buClr>
                <a:schemeClr val="dk1"/>
              </a:buClr>
              <a:buSzPts val="1100"/>
              <a:buFont typeface="Arial"/>
              <a:buNone/>
            </a:pPr>
            <a:r>
              <a:t/>
            </a:r>
            <a:endParaRPr b="1" sz="2800">
              <a:solidFill>
                <a:srgbClr val="7F1E15"/>
              </a:solidFill>
            </a:endParaRPr>
          </a:p>
          <a:p>
            <a:pPr indent="0" lvl="0" marL="0" rtl="0" algn="ctr">
              <a:spcBef>
                <a:spcPts val="0"/>
              </a:spcBef>
              <a:spcAft>
                <a:spcPts val="0"/>
              </a:spcAft>
              <a:buClr>
                <a:schemeClr val="dk1"/>
              </a:buClr>
              <a:buSzPts val="1100"/>
              <a:buFont typeface="Arial"/>
              <a:buNone/>
            </a:pPr>
            <a:r>
              <a:rPr lang="en">
                <a:solidFill>
                  <a:schemeClr val="dk1"/>
                </a:solidFill>
              </a:rPr>
              <a:t>Let’s get a start on some more homework questions. Grab a partner to get started.</a:t>
            </a:r>
            <a:endParaRPr>
              <a:solidFill>
                <a:schemeClr val="dk1"/>
              </a:solidFill>
            </a:endParaRPr>
          </a:p>
          <a:p>
            <a:pPr indent="0" lvl="0" marL="0" rtl="0" algn="ctr">
              <a:spcBef>
                <a:spcPts val="0"/>
              </a:spcBef>
              <a:spcAft>
                <a:spcPts val="0"/>
              </a:spcAft>
              <a:buClr>
                <a:schemeClr val="dk1"/>
              </a:buClr>
              <a:buSzPts val="1100"/>
              <a:buFont typeface="Arial"/>
              <a:buNone/>
            </a:pPr>
            <a:r>
              <a:t/>
            </a:r>
            <a:endParaRPr>
              <a:solidFill>
                <a:schemeClr val="dk1"/>
              </a:solidFill>
            </a:endParaRPr>
          </a:p>
          <a:p>
            <a:pPr indent="0" lvl="0" marL="0" rtl="0" algn="ctr">
              <a:spcBef>
                <a:spcPts val="0"/>
              </a:spcBef>
              <a:spcAft>
                <a:spcPts val="0"/>
              </a:spcAft>
              <a:buClr>
                <a:schemeClr val="dk1"/>
              </a:buClr>
              <a:buSzPts val="1100"/>
              <a:buFont typeface="Arial"/>
              <a:buNone/>
            </a:pPr>
            <a:r>
              <a:rPr lang="en" u="sng">
                <a:solidFill>
                  <a:schemeClr val="hlink"/>
                </a:solidFill>
                <a:hlinkClick r:id="rId6"/>
              </a:rPr>
              <a:t>View on our website</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1"/>
          <p:cNvSpPr txBox="1"/>
          <p:nvPr>
            <p:ph type="title"/>
          </p:nvPr>
        </p:nvSpPr>
        <p:spPr>
          <a:xfrm>
            <a:off x="3156300" y="446650"/>
            <a:ext cx="2921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820">
                <a:latin typeface="Staatliches"/>
                <a:ea typeface="Staatliches"/>
                <a:cs typeface="Staatliches"/>
                <a:sym typeface="Staatliches"/>
              </a:rPr>
              <a:t>EDA refresher</a:t>
            </a:r>
            <a:endParaRPr sz="3820">
              <a:latin typeface="Staatliches"/>
              <a:ea typeface="Staatliches"/>
              <a:cs typeface="Staatliches"/>
              <a:sym typeface="Staatliches"/>
            </a:endParaRPr>
          </a:p>
        </p:txBody>
      </p:sp>
      <p:sp>
        <p:nvSpPr>
          <p:cNvPr id="150" name="Google Shape;150;p31"/>
          <p:cNvSpPr txBox="1"/>
          <p:nvPr/>
        </p:nvSpPr>
        <p:spPr>
          <a:xfrm>
            <a:off x="593775" y="1472850"/>
            <a:ext cx="2410200" cy="1098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1"/>
                </a:solidFill>
              </a:rPr>
              <a:t>r</a:t>
            </a:r>
            <a:r>
              <a:rPr lang="en" sz="1800">
                <a:solidFill>
                  <a:schemeClr val="dk1"/>
                </a:solidFill>
              </a:rPr>
              <a:t>esearch dataset: features types and descriptions</a:t>
            </a:r>
            <a:endParaRPr>
              <a:solidFill>
                <a:schemeClr val="dk1"/>
              </a:solidFill>
            </a:endParaRPr>
          </a:p>
        </p:txBody>
      </p:sp>
      <p:sp>
        <p:nvSpPr>
          <p:cNvPr id="151" name="Google Shape;151;p31"/>
          <p:cNvSpPr txBox="1"/>
          <p:nvPr/>
        </p:nvSpPr>
        <p:spPr>
          <a:xfrm>
            <a:off x="3402250" y="1508525"/>
            <a:ext cx="2410200" cy="10632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chemeClr val="dk1"/>
                </a:solidFill>
              </a:rPr>
              <a:t>summary statistics</a:t>
            </a:r>
            <a:endParaRPr>
              <a:solidFill>
                <a:schemeClr val="dk1"/>
              </a:solidFill>
            </a:endParaRPr>
          </a:p>
        </p:txBody>
      </p:sp>
      <p:sp>
        <p:nvSpPr>
          <p:cNvPr id="152" name="Google Shape;152;p31"/>
          <p:cNvSpPr txBox="1"/>
          <p:nvPr/>
        </p:nvSpPr>
        <p:spPr>
          <a:xfrm>
            <a:off x="6162575" y="1472850"/>
            <a:ext cx="2346000" cy="10989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chemeClr val="dk1"/>
                </a:solidFill>
              </a:rPr>
              <a:t>value counts</a:t>
            </a:r>
            <a:endParaRPr>
              <a:solidFill>
                <a:schemeClr val="dk1"/>
              </a:solidFill>
            </a:endParaRPr>
          </a:p>
        </p:txBody>
      </p:sp>
      <p:sp>
        <p:nvSpPr>
          <p:cNvPr id="153" name="Google Shape;153;p31"/>
          <p:cNvSpPr txBox="1"/>
          <p:nvPr/>
        </p:nvSpPr>
        <p:spPr>
          <a:xfrm>
            <a:off x="6214625" y="3070875"/>
            <a:ext cx="2346000" cy="1098900"/>
          </a:xfrm>
          <a:prstGeom prst="rect">
            <a:avLst/>
          </a:prstGeom>
          <a:solidFill>
            <a:srgbClr val="666666"/>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chemeClr val="lt1"/>
                </a:solidFill>
              </a:rPr>
              <a:t>bar charts or histograms</a:t>
            </a:r>
            <a:endParaRPr sz="1800">
              <a:solidFill>
                <a:schemeClr val="lt1"/>
              </a:solidFill>
            </a:endParaRPr>
          </a:p>
        </p:txBody>
      </p:sp>
      <p:sp>
        <p:nvSpPr>
          <p:cNvPr id="154" name="Google Shape;154;p31"/>
          <p:cNvSpPr txBox="1"/>
          <p:nvPr/>
        </p:nvSpPr>
        <p:spPr>
          <a:xfrm>
            <a:off x="3421500" y="3070875"/>
            <a:ext cx="2410200" cy="10989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chemeClr val="lt1"/>
                </a:solidFill>
              </a:rPr>
              <a:t>correlations and statistical tests</a:t>
            </a:r>
            <a:endParaRPr>
              <a:solidFill>
                <a:schemeClr val="lt1"/>
              </a:solidFill>
            </a:endParaRPr>
          </a:p>
        </p:txBody>
      </p:sp>
      <p:sp>
        <p:nvSpPr>
          <p:cNvPr id="155" name="Google Shape;155;p31"/>
          <p:cNvSpPr txBox="1"/>
          <p:nvPr/>
        </p:nvSpPr>
        <p:spPr>
          <a:xfrm>
            <a:off x="593775" y="3070875"/>
            <a:ext cx="2410200" cy="1098900"/>
          </a:xfrm>
          <a:prstGeom prst="rect">
            <a:avLst/>
          </a:prstGeom>
          <a:solidFill>
            <a:srgbClr val="666666"/>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chemeClr val="lt1"/>
                </a:solidFill>
              </a:rPr>
              <a:t>pairplots</a:t>
            </a:r>
            <a:endParaRPr>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1" name="Shape 601"/>
        <p:cNvGrpSpPr/>
        <p:nvPr/>
      </p:nvGrpSpPr>
      <p:grpSpPr>
        <a:xfrm>
          <a:off x="0" y="0"/>
          <a:ext cx="0" cy="0"/>
          <a:chOff x="0" y="0"/>
          <a:chExt cx="0" cy="0"/>
        </a:xfrm>
      </p:grpSpPr>
      <p:sp>
        <p:nvSpPr>
          <p:cNvPr id="602" name="Google Shape;602;p76"/>
          <p:cNvSpPr/>
          <p:nvPr/>
        </p:nvSpPr>
        <p:spPr>
          <a:xfrm>
            <a:off x="4720317" y="1721500"/>
            <a:ext cx="3708600" cy="2438400"/>
          </a:xfrm>
          <a:prstGeom prst="roundRect">
            <a:avLst>
              <a:gd fmla="val 16667" name="adj"/>
            </a:avLst>
          </a:prstGeom>
          <a:solidFill>
            <a:srgbClr val="8494AF"/>
          </a:solidFill>
          <a:ln>
            <a:noFill/>
          </a:ln>
        </p:spPr>
        <p:txBody>
          <a:bodyPr anchorCtr="0" anchor="ctr" bIns="81950" lIns="81950" spcFirstLastPara="1" rIns="81950" wrap="square" tIns="81950">
            <a:noAutofit/>
          </a:bodyPr>
          <a:lstStyle/>
          <a:p>
            <a:pPr indent="0" lvl="0" marL="0" rtl="0" algn="ctr">
              <a:spcBef>
                <a:spcPts val="0"/>
              </a:spcBef>
              <a:spcAft>
                <a:spcPts val="0"/>
              </a:spcAft>
              <a:buClr>
                <a:schemeClr val="dk1"/>
              </a:buClr>
              <a:buSzPts val="986"/>
              <a:buFont typeface="Arial"/>
              <a:buNone/>
            </a:pPr>
            <a:r>
              <a:rPr lang="en" sz="2509">
                <a:solidFill>
                  <a:schemeClr val="dk1"/>
                </a:solidFill>
                <a:latin typeface="Staatliches"/>
                <a:ea typeface="Staatliches"/>
                <a:cs typeface="Staatliches"/>
                <a:sym typeface="Staatliches"/>
              </a:rPr>
              <a:t>lab work time</a:t>
            </a:r>
            <a:endParaRPr sz="2509">
              <a:solidFill>
                <a:schemeClr val="dk1"/>
              </a:solidFill>
              <a:latin typeface="Staatliches"/>
              <a:ea typeface="Staatliches"/>
              <a:cs typeface="Staatliches"/>
              <a:sym typeface="Staatliches"/>
            </a:endParaRPr>
          </a:p>
          <a:p>
            <a:pPr indent="0" lvl="0" marL="0" rtl="0" algn="ctr">
              <a:spcBef>
                <a:spcPts val="0"/>
              </a:spcBef>
              <a:spcAft>
                <a:spcPts val="0"/>
              </a:spcAft>
              <a:buClr>
                <a:schemeClr val="dk1"/>
              </a:buClr>
              <a:buSzPts val="986"/>
              <a:buFont typeface="Arial"/>
              <a:buNone/>
            </a:pPr>
            <a:r>
              <a:t/>
            </a:r>
            <a:endParaRPr sz="2509">
              <a:solidFill>
                <a:schemeClr val="dk1"/>
              </a:solidFill>
              <a:latin typeface="Staatliches"/>
              <a:ea typeface="Staatliches"/>
              <a:cs typeface="Staatliches"/>
              <a:sym typeface="Staatliches"/>
            </a:endParaRPr>
          </a:p>
          <a:p>
            <a:pPr indent="0" lvl="0" marL="0" rtl="0" algn="ctr">
              <a:spcBef>
                <a:spcPts val="0"/>
              </a:spcBef>
              <a:spcAft>
                <a:spcPts val="0"/>
              </a:spcAft>
              <a:buClr>
                <a:schemeClr val="dk1"/>
              </a:buClr>
              <a:buSzPts val="986"/>
              <a:buFont typeface="Arial"/>
              <a:buNone/>
            </a:pPr>
            <a:r>
              <a:rPr b="1" lang="en" sz="2509">
                <a:solidFill>
                  <a:srgbClr val="FE9381"/>
                </a:solidFill>
              </a:rPr>
              <a:t>Lab CLS or DATA</a:t>
            </a:r>
            <a:endParaRPr b="1" sz="2509">
              <a:solidFill>
                <a:srgbClr val="FE9381"/>
              </a:solidFill>
            </a:endParaRPr>
          </a:p>
          <a:p>
            <a:pPr indent="0" lvl="0" marL="0" rtl="0" algn="ctr">
              <a:spcBef>
                <a:spcPts val="0"/>
              </a:spcBef>
              <a:spcAft>
                <a:spcPts val="0"/>
              </a:spcAft>
              <a:buClr>
                <a:schemeClr val="dk1"/>
              </a:buClr>
              <a:buSzPts val="986"/>
              <a:buFont typeface="Arial"/>
              <a:buNone/>
            </a:pPr>
            <a:r>
              <a:t/>
            </a:r>
            <a:endParaRPr sz="1254">
              <a:solidFill>
                <a:schemeClr val="dk1"/>
              </a:solidFill>
            </a:endParaRPr>
          </a:p>
          <a:p>
            <a:pPr indent="0" lvl="0" marL="0" rtl="0" algn="ctr">
              <a:spcBef>
                <a:spcPts val="0"/>
              </a:spcBef>
              <a:spcAft>
                <a:spcPts val="0"/>
              </a:spcAft>
              <a:buClr>
                <a:schemeClr val="dk1"/>
              </a:buClr>
              <a:buSzPts val="986"/>
              <a:buFont typeface="Arial"/>
              <a:buNone/>
            </a:pPr>
            <a:r>
              <a:t/>
            </a:r>
            <a:endParaRPr sz="1254">
              <a:solidFill>
                <a:schemeClr val="dk1"/>
              </a:solidFill>
            </a:endParaRPr>
          </a:p>
          <a:p>
            <a:pPr indent="0" lvl="0" marL="0" rtl="0" algn="ctr">
              <a:spcBef>
                <a:spcPts val="0"/>
              </a:spcBef>
              <a:spcAft>
                <a:spcPts val="0"/>
              </a:spcAft>
              <a:buClr>
                <a:schemeClr val="dk1"/>
              </a:buClr>
              <a:buSzPts val="986"/>
              <a:buFont typeface="Arial"/>
              <a:buNone/>
            </a:pPr>
            <a:r>
              <a:rPr lang="en" sz="1254" u="sng">
                <a:solidFill>
                  <a:schemeClr val="hlink"/>
                </a:solidFill>
                <a:hlinkClick r:id="rId4"/>
              </a:rPr>
              <a:t>View on our website</a:t>
            </a:r>
            <a:endParaRPr sz="1254">
              <a:solidFill>
                <a:schemeClr val="dk1"/>
              </a:solidFill>
            </a:endParaRPr>
          </a:p>
        </p:txBody>
      </p:sp>
      <p:pic>
        <p:nvPicPr>
          <p:cNvPr descr="🎼 | Listen on Spotify, Apple music and more&#10;→  https://fanlink.to/ChillSynthwave&#10;&#10;🎶 Subscribe to this channel for more synthwave music&#10;→ https://bit.ly/synthwave-channel&#10;&#10;🌎 | Lofi Girl on all social media&#10;→  https://fanlink.to/lofigirl-social&#10;&#10;👕 | Lofi Girl merch&#10;→  https://bit.ly/Iofigirl-shop&#10;&#10;🎭 | Create your lofi avatar now&#10;→  https://lofigirl.com/generator/&#10;&#10;💬 | Join the Lofi Girl community&#10;→   https://bit.ly/lofigirl-discord&#10;→   https://bit.ly/lofigirl-reddit&#10;&#10;🎨 | Art by Lofi Studio (full list of artists here)&#10;→  https://www.instagram.com/p/CrlCU3msh49/&#10;&#10;📝 | Submit your music / art&#10;→  https://bit.ly/lofi-submission" id="603" name="Google Shape;603;p76" title="synthwave radio 🌌 - beats to chill/game to">
            <a:hlinkClick r:id="rId5"/>
          </p:cNvPr>
          <p:cNvPicPr preferRelativeResize="0"/>
          <p:nvPr/>
        </p:nvPicPr>
        <p:blipFill>
          <a:blip r:embed="rId6">
            <a:alphaModFix/>
          </a:blip>
          <a:stretch>
            <a:fillRect/>
          </a:stretch>
        </p:blipFill>
        <p:spPr>
          <a:xfrm>
            <a:off x="135850" y="4657597"/>
            <a:ext cx="561450" cy="315811"/>
          </a:xfrm>
          <a:prstGeom prst="rect">
            <a:avLst/>
          </a:prstGeom>
          <a:noFill/>
          <a:ln>
            <a:noFill/>
          </a:ln>
        </p:spPr>
      </p:pic>
      <p:sp>
        <p:nvSpPr>
          <p:cNvPr id="604" name="Google Shape;604;p76"/>
          <p:cNvSpPr/>
          <p:nvPr/>
        </p:nvSpPr>
        <p:spPr>
          <a:xfrm>
            <a:off x="548688" y="1721499"/>
            <a:ext cx="3708600" cy="2438400"/>
          </a:xfrm>
          <a:prstGeom prst="roundRect">
            <a:avLst>
              <a:gd fmla="val 16667" name="adj"/>
            </a:avLst>
          </a:prstGeom>
          <a:solidFill>
            <a:srgbClr val="8494AF"/>
          </a:solidFill>
          <a:ln>
            <a:noFill/>
          </a:ln>
        </p:spPr>
        <p:txBody>
          <a:bodyPr anchorCtr="0" anchor="ctr" bIns="81950" lIns="81950" spcFirstLastPara="1" rIns="81950" wrap="square" tIns="81950">
            <a:noAutofit/>
          </a:bodyPr>
          <a:lstStyle/>
          <a:p>
            <a:pPr indent="0" lvl="0" marL="0" rtl="0" algn="ctr">
              <a:spcBef>
                <a:spcPts val="0"/>
              </a:spcBef>
              <a:spcAft>
                <a:spcPts val="0"/>
              </a:spcAft>
              <a:buClr>
                <a:schemeClr val="dk1"/>
              </a:buClr>
              <a:buSzPts val="986"/>
              <a:buFont typeface="Arial"/>
              <a:buNone/>
            </a:pPr>
            <a:r>
              <a:rPr lang="en" sz="2509">
                <a:solidFill>
                  <a:schemeClr val="dk1"/>
                </a:solidFill>
                <a:latin typeface="Staatliches"/>
                <a:ea typeface="Staatliches"/>
                <a:cs typeface="Staatliches"/>
                <a:sym typeface="Staatliches"/>
              </a:rPr>
              <a:t>Project</a:t>
            </a:r>
            <a:r>
              <a:rPr lang="en" sz="2509">
                <a:solidFill>
                  <a:schemeClr val="dk1"/>
                </a:solidFill>
                <a:latin typeface="Staatliches"/>
                <a:ea typeface="Staatliches"/>
                <a:cs typeface="Staatliches"/>
                <a:sym typeface="Staatliches"/>
              </a:rPr>
              <a:t> work time</a:t>
            </a:r>
            <a:endParaRPr sz="2509">
              <a:solidFill>
                <a:schemeClr val="dk1"/>
              </a:solidFill>
              <a:latin typeface="Staatliches"/>
              <a:ea typeface="Staatliches"/>
              <a:cs typeface="Staatliches"/>
              <a:sym typeface="Staatliches"/>
            </a:endParaRPr>
          </a:p>
          <a:p>
            <a:pPr indent="0" lvl="0" marL="0" rtl="0" algn="ctr">
              <a:spcBef>
                <a:spcPts val="0"/>
              </a:spcBef>
              <a:spcAft>
                <a:spcPts val="0"/>
              </a:spcAft>
              <a:buClr>
                <a:schemeClr val="dk1"/>
              </a:buClr>
              <a:buSzPts val="986"/>
              <a:buFont typeface="Arial"/>
              <a:buNone/>
            </a:pPr>
            <a:r>
              <a:t/>
            </a:r>
            <a:endParaRPr sz="2509">
              <a:solidFill>
                <a:schemeClr val="dk1"/>
              </a:solidFill>
              <a:latin typeface="Staatliches"/>
              <a:ea typeface="Staatliches"/>
              <a:cs typeface="Staatliches"/>
              <a:sym typeface="Staatliches"/>
            </a:endParaRPr>
          </a:p>
          <a:p>
            <a:pPr indent="0" lvl="0" marL="0" rtl="0" algn="ctr">
              <a:spcBef>
                <a:spcPts val="0"/>
              </a:spcBef>
              <a:spcAft>
                <a:spcPts val="0"/>
              </a:spcAft>
              <a:buClr>
                <a:schemeClr val="dk1"/>
              </a:buClr>
              <a:buSzPts val="986"/>
              <a:buFont typeface="Arial"/>
              <a:buNone/>
            </a:pPr>
            <a:r>
              <a:rPr b="1" lang="en" sz="2509">
                <a:solidFill>
                  <a:srgbClr val="FE9381"/>
                </a:solidFill>
              </a:rPr>
              <a:t>PC3 or PC4</a:t>
            </a:r>
            <a:endParaRPr b="1" sz="2509">
              <a:solidFill>
                <a:srgbClr val="FE9381"/>
              </a:solidFill>
            </a:endParaRPr>
          </a:p>
          <a:p>
            <a:pPr indent="0" lvl="0" marL="0" rtl="0" algn="ctr">
              <a:spcBef>
                <a:spcPts val="0"/>
              </a:spcBef>
              <a:spcAft>
                <a:spcPts val="0"/>
              </a:spcAft>
              <a:buClr>
                <a:schemeClr val="dk1"/>
              </a:buClr>
              <a:buSzPts val="986"/>
              <a:buFont typeface="Arial"/>
              <a:buNone/>
            </a:pPr>
            <a:r>
              <a:t/>
            </a:r>
            <a:endParaRPr sz="1254">
              <a:solidFill>
                <a:schemeClr val="dk1"/>
              </a:solidFill>
            </a:endParaRPr>
          </a:p>
          <a:p>
            <a:pPr indent="0" lvl="0" marL="0" rtl="0" algn="ctr">
              <a:spcBef>
                <a:spcPts val="0"/>
              </a:spcBef>
              <a:spcAft>
                <a:spcPts val="0"/>
              </a:spcAft>
              <a:buClr>
                <a:schemeClr val="dk1"/>
              </a:buClr>
              <a:buSzPts val="986"/>
              <a:buFont typeface="Arial"/>
              <a:buNone/>
            </a:pPr>
            <a:r>
              <a:t/>
            </a:r>
            <a:endParaRPr sz="1254">
              <a:solidFill>
                <a:schemeClr val="dk1"/>
              </a:solidFill>
            </a:endParaRPr>
          </a:p>
          <a:p>
            <a:pPr indent="0" lvl="0" marL="0" rtl="0" algn="ctr">
              <a:spcBef>
                <a:spcPts val="0"/>
              </a:spcBef>
              <a:spcAft>
                <a:spcPts val="0"/>
              </a:spcAft>
              <a:buClr>
                <a:schemeClr val="dk1"/>
              </a:buClr>
              <a:buSzPts val="986"/>
              <a:buFont typeface="Arial"/>
              <a:buNone/>
            </a:pPr>
            <a:r>
              <a:rPr lang="en" sz="1254" u="sng">
                <a:solidFill>
                  <a:schemeClr val="hlink"/>
                </a:solidFill>
                <a:hlinkClick r:id="rId7"/>
              </a:rPr>
              <a:t>View on our website</a:t>
            </a:r>
            <a:endParaRPr sz="1254">
              <a:solidFill>
                <a:schemeClr val="dk1"/>
              </a:solidFill>
            </a:endParaRPr>
          </a:p>
        </p:txBody>
      </p:sp>
      <p:sp>
        <p:nvSpPr>
          <p:cNvPr id="605" name="Google Shape;605;p76"/>
          <p:cNvSpPr txBox="1"/>
          <p:nvPr/>
        </p:nvSpPr>
        <p:spPr>
          <a:xfrm>
            <a:off x="2040500" y="745625"/>
            <a:ext cx="5172000" cy="83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209">
                <a:solidFill>
                  <a:schemeClr val="lt1"/>
                </a:solidFill>
                <a:latin typeface="Staatliches"/>
                <a:ea typeface="Staatliches"/>
                <a:cs typeface="Staatliches"/>
                <a:sym typeface="Staatliches"/>
              </a:rPr>
              <a:t>Dealers Choice</a:t>
            </a:r>
            <a:endParaRPr sz="4209">
              <a:solidFill>
                <a:schemeClr val="lt1"/>
              </a:solidFill>
              <a:latin typeface="Staatliches"/>
              <a:ea typeface="Staatliches"/>
              <a:cs typeface="Staatliches"/>
              <a:sym typeface="Staatliche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2"/>
          <p:cNvSpPr txBox="1"/>
          <p:nvPr>
            <p:ph type="title"/>
          </p:nvPr>
        </p:nvSpPr>
        <p:spPr>
          <a:xfrm>
            <a:off x="3096100" y="1869325"/>
            <a:ext cx="2387400" cy="12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taatliches"/>
                <a:ea typeface="Staatliches"/>
                <a:cs typeface="Staatliches"/>
                <a:sym typeface="Staatliches"/>
              </a:rPr>
              <a:t>Why do EDA in the first place?</a:t>
            </a:r>
            <a:endParaRPr>
              <a:latin typeface="Staatliches"/>
              <a:ea typeface="Staatliches"/>
              <a:cs typeface="Staatliches"/>
              <a:sym typeface="Staatliches"/>
            </a:endParaRPr>
          </a:p>
        </p:txBody>
      </p:sp>
      <p:sp>
        <p:nvSpPr>
          <p:cNvPr id="161" name="Google Shape;161;p32"/>
          <p:cNvSpPr txBox="1"/>
          <p:nvPr>
            <p:ph idx="1" type="body"/>
          </p:nvPr>
        </p:nvSpPr>
        <p:spPr>
          <a:xfrm>
            <a:off x="2052300" y="924213"/>
            <a:ext cx="1986300" cy="779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a:solidFill>
                  <a:schemeClr val="dk1"/>
                </a:solidFill>
              </a:rPr>
              <a:t>missing</a:t>
            </a:r>
            <a:r>
              <a:rPr lang="en">
                <a:solidFill>
                  <a:schemeClr val="dk1"/>
                </a:solidFill>
              </a:rPr>
              <a:t> values </a:t>
            </a:r>
            <a:r>
              <a:rPr lang="en" sz="1000">
                <a:solidFill>
                  <a:schemeClr val="dk1"/>
                </a:solidFill>
              </a:rPr>
              <a:t>keep? drop? fill in?</a:t>
            </a:r>
            <a:endParaRPr>
              <a:solidFill>
                <a:schemeClr val="dk1"/>
              </a:solidFill>
            </a:endParaRPr>
          </a:p>
        </p:txBody>
      </p:sp>
      <p:sp>
        <p:nvSpPr>
          <p:cNvPr id="162" name="Google Shape;162;p32"/>
          <p:cNvSpPr txBox="1"/>
          <p:nvPr>
            <p:ph idx="1" type="body"/>
          </p:nvPr>
        </p:nvSpPr>
        <p:spPr>
          <a:xfrm>
            <a:off x="5001975" y="3280225"/>
            <a:ext cx="1392300" cy="996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a:solidFill>
                  <a:schemeClr val="dk1"/>
                </a:solidFill>
              </a:rPr>
              <a:t>duplicate </a:t>
            </a:r>
            <a:r>
              <a:rPr lang="en">
                <a:solidFill>
                  <a:schemeClr val="dk1"/>
                </a:solidFill>
              </a:rPr>
              <a:t>examples </a:t>
            </a:r>
            <a:r>
              <a:rPr lang="en" sz="1000">
                <a:solidFill>
                  <a:schemeClr val="dk1"/>
                </a:solidFill>
              </a:rPr>
              <a:t>same entity vs different entities</a:t>
            </a:r>
            <a:endParaRPr>
              <a:solidFill>
                <a:schemeClr val="dk1"/>
              </a:solidFill>
            </a:endParaRPr>
          </a:p>
        </p:txBody>
      </p:sp>
      <p:sp>
        <p:nvSpPr>
          <p:cNvPr id="163" name="Google Shape;163;p32"/>
          <p:cNvSpPr txBox="1"/>
          <p:nvPr>
            <p:ph idx="1" type="body"/>
          </p:nvPr>
        </p:nvSpPr>
        <p:spPr>
          <a:xfrm>
            <a:off x="4765025" y="731225"/>
            <a:ext cx="1986300" cy="7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distributions </a:t>
            </a:r>
            <a:r>
              <a:rPr lang="en" sz="1000">
                <a:solidFill>
                  <a:schemeClr val="dk1"/>
                </a:solidFill>
              </a:rPr>
              <a:t>unbalanced? skewed? Otherwise weird?</a:t>
            </a:r>
            <a:endParaRPr sz="1000">
              <a:solidFill>
                <a:schemeClr val="dk1"/>
              </a:solidFill>
            </a:endParaRPr>
          </a:p>
          <a:p>
            <a:pPr indent="0" lvl="0" marL="0" rtl="0" algn="l">
              <a:spcBef>
                <a:spcPts val="1200"/>
              </a:spcBef>
              <a:spcAft>
                <a:spcPts val="1200"/>
              </a:spcAft>
              <a:buNone/>
            </a:pPr>
            <a:r>
              <a:t/>
            </a:r>
            <a:endParaRPr sz="1000">
              <a:solidFill>
                <a:schemeClr val="dk1"/>
              </a:solidFill>
            </a:endParaRPr>
          </a:p>
        </p:txBody>
      </p:sp>
      <p:sp>
        <p:nvSpPr>
          <p:cNvPr id="164" name="Google Shape;164;p32"/>
          <p:cNvSpPr txBox="1"/>
          <p:nvPr>
            <p:ph idx="1" type="body"/>
          </p:nvPr>
        </p:nvSpPr>
        <p:spPr>
          <a:xfrm>
            <a:off x="668825" y="2047350"/>
            <a:ext cx="1986300" cy="779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a:solidFill>
                  <a:schemeClr val="dk1"/>
                </a:solidFill>
              </a:rPr>
              <a:t>outliers </a:t>
            </a:r>
            <a:r>
              <a:rPr lang="en" sz="1000">
                <a:solidFill>
                  <a:schemeClr val="dk1"/>
                </a:solidFill>
              </a:rPr>
              <a:t>weird, but reasonable? unreasonable?</a:t>
            </a:r>
            <a:endParaRPr>
              <a:solidFill>
                <a:schemeClr val="dk1"/>
              </a:solidFill>
            </a:endParaRPr>
          </a:p>
        </p:txBody>
      </p:sp>
      <p:sp>
        <p:nvSpPr>
          <p:cNvPr id="165" name="Google Shape;165;p32"/>
          <p:cNvSpPr txBox="1"/>
          <p:nvPr>
            <p:ph idx="1" type="body"/>
          </p:nvPr>
        </p:nvSpPr>
        <p:spPr>
          <a:xfrm>
            <a:off x="1864350" y="3280225"/>
            <a:ext cx="1986300" cy="120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chemeClr val="dk1"/>
                </a:solidFill>
              </a:rPr>
              <a:t>feature </a:t>
            </a:r>
            <a:r>
              <a:rPr b="1" lang="en">
                <a:solidFill>
                  <a:schemeClr val="dk1"/>
                </a:solidFill>
              </a:rPr>
              <a:t>selection </a:t>
            </a:r>
            <a:r>
              <a:rPr lang="en" sz="1000">
                <a:solidFill>
                  <a:schemeClr val="dk1"/>
                </a:solidFill>
              </a:rPr>
              <a:t>features that are not useful (e.g. only one value) vs features that are too useful (e.g. ID number)</a:t>
            </a:r>
            <a:endParaRPr>
              <a:solidFill>
                <a:schemeClr val="dk1"/>
              </a:solidFill>
            </a:endParaRPr>
          </a:p>
        </p:txBody>
      </p:sp>
      <p:sp>
        <p:nvSpPr>
          <p:cNvPr id="166" name="Google Shape;166;p32"/>
          <p:cNvSpPr txBox="1"/>
          <p:nvPr>
            <p:ph idx="1" type="body"/>
          </p:nvPr>
        </p:nvSpPr>
        <p:spPr>
          <a:xfrm>
            <a:off x="6125825" y="2087300"/>
            <a:ext cx="1986300" cy="11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relationships</a:t>
            </a:r>
            <a:r>
              <a:rPr lang="en">
                <a:solidFill>
                  <a:schemeClr val="dk1"/>
                </a:solidFill>
              </a:rPr>
              <a:t> between columns</a:t>
            </a:r>
            <a:r>
              <a:rPr lang="en" sz="1000">
                <a:solidFill>
                  <a:schemeClr val="dk1"/>
                </a:solidFill>
              </a:rPr>
              <a:t> linear? nonlinear?</a:t>
            </a:r>
            <a:endParaRPr sz="1000">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33"/>
          <p:cNvPicPr preferRelativeResize="0"/>
          <p:nvPr/>
        </p:nvPicPr>
        <p:blipFill>
          <a:blip r:embed="rId3">
            <a:alphaModFix/>
          </a:blip>
          <a:stretch>
            <a:fillRect/>
          </a:stretch>
        </p:blipFill>
        <p:spPr>
          <a:xfrm>
            <a:off x="152400" y="152400"/>
            <a:ext cx="8839204" cy="45965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4"/>
          <p:cNvPicPr preferRelativeResize="0"/>
          <p:nvPr/>
        </p:nvPicPr>
        <p:blipFill>
          <a:blip r:embed="rId3">
            <a:alphaModFix/>
          </a:blip>
          <a:stretch>
            <a:fillRect/>
          </a:stretch>
        </p:blipFill>
        <p:spPr>
          <a:xfrm>
            <a:off x="152400" y="152400"/>
            <a:ext cx="8839204" cy="45663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5"/>
          <p:cNvPicPr preferRelativeResize="0"/>
          <p:nvPr/>
        </p:nvPicPr>
        <p:blipFill>
          <a:blip r:embed="rId3">
            <a:alphaModFix/>
          </a:blip>
          <a:stretch>
            <a:fillRect/>
          </a:stretch>
        </p:blipFill>
        <p:spPr>
          <a:xfrm>
            <a:off x="152400" y="152400"/>
            <a:ext cx="8839204" cy="4579295"/>
          </a:xfrm>
          <a:prstGeom prst="rect">
            <a:avLst/>
          </a:prstGeom>
          <a:noFill/>
          <a:ln>
            <a:noFill/>
          </a:ln>
        </p:spPr>
      </p:pic>
      <p:sp>
        <p:nvSpPr>
          <p:cNvPr id="182" name="Google Shape;182;p35"/>
          <p:cNvSpPr/>
          <p:nvPr/>
        </p:nvSpPr>
        <p:spPr>
          <a:xfrm>
            <a:off x="2962800" y="1694150"/>
            <a:ext cx="369900" cy="192000"/>
          </a:xfrm>
          <a:prstGeom prst="rect">
            <a:avLst/>
          </a:prstGeom>
          <a:solidFill>
            <a:srgbClr val="A9AA35">
              <a:alpha val="335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 name="Google Shape;183;p35"/>
          <p:cNvSpPr/>
          <p:nvPr/>
        </p:nvSpPr>
        <p:spPr>
          <a:xfrm>
            <a:off x="2629575" y="1922475"/>
            <a:ext cx="703200" cy="192000"/>
          </a:xfrm>
          <a:prstGeom prst="rect">
            <a:avLst/>
          </a:prstGeom>
          <a:solidFill>
            <a:srgbClr val="721E81">
              <a:alpha val="3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p35"/>
          <p:cNvSpPr/>
          <p:nvPr/>
        </p:nvSpPr>
        <p:spPr>
          <a:xfrm>
            <a:off x="2629575" y="4341125"/>
            <a:ext cx="703200" cy="192000"/>
          </a:xfrm>
          <a:prstGeom prst="rect">
            <a:avLst/>
          </a:prstGeom>
          <a:solidFill>
            <a:srgbClr val="721E81">
              <a:alpha val="3100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 name="Google Shape;185;p35"/>
          <p:cNvSpPr txBox="1"/>
          <p:nvPr/>
        </p:nvSpPr>
        <p:spPr>
          <a:xfrm>
            <a:off x="4781600" y="3027550"/>
            <a:ext cx="3866100" cy="179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rPr>
              <a:t>When considering data preprocessing, we’ll need to have a goal in mind.</a:t>
            </a:r>
            <a:endParaRPr>
              <a:solidFill>
                <a:schemeClr val="dk2"/>
              </a:solidFill>
            </a:endParaRPr>
          </a:p>
          <a:p>
            <a:pPr indent="0" lvl="0" marL="0" rtl="0" algn="l">
              <a:lnSpc>
                <a:spcPct val="115000"/>
              </a:lnSpc>
              <a:spcBef>
                <a:spcPts val="1200"/>
              </a:spcBef>
              <a:spcAft>
                <a:spcPts val="1200"/>
              </a:spcAft>
              <a:buNone/>
            </a:pPr>
            <a:r>
              <a:rPr lang="en">
                <a:solidFill>
                  <a:schemeClr val="dk2"/>
                </a:solidFill>
              </a:rPr>
              <a:t>This dataset is usually used to </a:t>
            </a:r>
            <a:r>
              <a:rPr b="1" lang="en">
                <a:solidFill>
                  <a:schemeClr val="dk2"/>
                </a:solidFill>
              </a:rPr>
              <a:t>predict </a:t>
            </a:r>
            <a:r>
              <a:rPr lang="en">
                <a:solidFill>
                  <a:schemeClr val="dk2"/>
                </a:solidFill>
              </a:rPr>
              <a:t>the</a:t>
            </a:r>
            <a:r>
              <a:rPr b="1" lang="en">
                <a:solidFill>
                  <a:schemeClr val="dk2"/>
                </a:solidFill>
              </a:rPr>
              <a:t> </a:t>
            </a:r>
            <a:r>
              <a:rPr lang="en">
                <a:solidFill>
                  <a:schemeClr val="dk2"/>
                </a:solidFill>
              </a:rPr>
              <a:t>feature</a:t>
            </a:r>
            <a:r>
              <a:rPr b="1" lang="en">
                <a:solidFill>
                  <a:schemeClr val="dk2"/>
                </a:solidFill>
              </a:rPr>
              <a:t> income</a:t>
            </a:r>
            <a:r>
              <a:rPr lang="en">
                <a:solidFill>
                  <a:schemeClr val="dk2"/>
                </a:solidFill>
              </a:rPr>
              <a:t> based off the other features present. We will use this framework as we decide how to clean our data.</a:t>
            </a:r>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